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4" r:id="rId1"/>
  </p:sldMasterIdLst>
  <p:notesMasterIdLst>
    <p:notesMasterId r:id="rId39"/>
  </p:notesMasterIdLst>
  <p:sldIdLst>
    <p:sldId id="256" r:id="rId2"/>
    <p:sldId id="257" r:id="rId3"/>
    <p:sldId id="258" r:id="rId4"/>
    <p:sldId id="321" r:id="rId5"/>
    <p:sldId id="325" r:id="rId6"/>
    <p:sldId id="322" r:id="rId7"/>
    <p:sldId id="323" r:id="rId8"/>
    <p:sldId id="324" r:id="rId9"/>
    <p:sldId id="328" r:id="rId10"/>
    <p:sldId id="329" r:id="rId11"/>
    <p:sldId id="336" r:id="rId12"/>
    <p:sldId id="330" r:id="rId13"/>
    <p:sldId id="327" r:id="rId14"/>
    <p:sldId id="331" r:id="rId15"/>
    <p:sldId id="332" r:id="rId16"/>
    <p:sldId id="333" r:id="rId17"/>
    <p:sldId id="334" r:id="rId18"/>
    <p:sldId id="335" r:id="rId19"/>
    <p:sldId id="337" r:id="rId20"/>
    <p:sldId id="338" r:id="rId21"/>
    <p:sldId id="339" r:id="rId22"/>
    <p:sldId id="355" r:id="rId23"/>
    <p:sldId id="340" r:id="rId24"/>
    <p:sldId id="341" r:id="rId25"/>
    <p:sldId id="343" r:id="rId26"/>
    <p:sldId id="347" r:id="rId27"/>
    <p:sldId id="348" r:id="rId28"/>
    <p:sldId id="350" r:id="rId29"/>
    <p:sldId id="349" r:id="rId30"/>
    <p:sldId id="352" r:id="rId31"/>
    <p:sldId id="353" r:id="rId32"/>
    <p:sldId id="354" r:id="rId33"/>
    <p:sldId id="351" r:id="rId34"/>
    <p:sldId id="344" r:id="rId35"/>
    <p:sldId id="345" r:id="rId36"/>
    <p:sldId id="346" r:id="rId37"/>
    <p:sldId id="320" r:id="rId38"/>
  </p:sldIdLst>
  <p:sldSz cx="9906000" cy="6858000" type="A4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ode New Roman" panose="020B0604020202020204" charset="0"/>
      <p:regular r:id="rId44"/>
    </p:embeddedFont>
    <p:embeddedFont>
      <p:font typeface="Gotham Book" panose="02000603040000020004" pitchFamily="2" charset="0"/>
      <p:regular r:id="rId45"/>
      <p:italic r:id="rId46"/>
    </p:embeddedFont>
    <p:embeddedFont>
      <p:font typeface="Gotham Medium" panose="02000603030000020004" pitchFamily="2" charset="0"/>
      <p:regular r:id="rId47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433"/>
    <a:srgbClr val="3C659D"/>
    <a:srgbClr val="A20025"/>
    <a:srgbClr val="668100"/>
    <a:srgbClr val="FFFFFF"/>
    <a:srgbClr val="647687"/>
    <a:srgbClr val="87794E"/>
    <a:srgbClr val="76608A"/>
    <a:srgbClr val="008582"/>
    <a:srgbClr val="00AB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2" autoAdjust="0"/>
    <p:restoredTop sz="94660"/>
  </p:normalViewPr>
  <p:slideViewPr>
    <p:cSldViewPr>
      <p:cViewPr varScale="1">
        <p:scale>
          <a:sx n="111" d="100"/>
          <a:sy n="111" d="100"/>
        </p:scale>
        <p:origin x="1266" y="96"/>
      </p:cViewPr>
      <p:guideLst>
        <p:guide orient="horz" pos="2160"/>
        <p:guide pos="312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9DA7A-FF37-4E06-83B5-C92103564C50}" type="datetimeFigureOut">
              <a:rPr lang="en-US" smtClean="0"/>
              <a:pPr/>
              <a:t>1/11/2021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DAD3E-99F3-4FC4-8505-5984D56852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6">
            <a:extLst>
              <a:ext uri="{FF2B5EF4-FFF2-40B4-BE49-F238E27FC236}">
                <a16:creationId xmlns:a16="http://schemas.microsoft.com/office/drawing/2014/main" id="{157EFC73-737A-4BD1-AE24-821D999C51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rgbClr val="FFFF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00"/>
                    </a14:imgEffect>
                    <a14:imgEffect>
                      <a14:brightnessContrast bright="51000" contras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7067" y="5137204"/>
            <a:ext cx="1568933" cy="17140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592796"/>
            <a:ext cx="9906000" cy="3672408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1" name="Rectangle 10"/>
          <p:cNvSpPr/>
          <p:nvPr/>
        </p:nvSpPr>
        <p:spPr>
          <a:xfrm>
            <a:off x="0" y="3429000"/>
            <a:ext cx="9906000" cy="1844824"/>
          </a:xfrm>
          <a:prstGeom prst="rect">
            <a:avLst/>
          </a:prstGeom>
          <a:solidFill>
            <a:srgbClr val="1B9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958985"/>
            <a:ext cx="8420100" cy="1470025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Gotham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429000"/>
            <a:ext cx="6934200" cy="141500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2C51-7655-4BA5-9454-2FA93699DA4A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14338" name="AutoShape 2" descr="https://events-cms.s3.amazonaws.com/uploads/events/53909b2a298edf9b120001cc/event_files/document/53a1c5b2298edf89d7000224-n_essecbusinessschool_hd-png/N_EssecBusinessSchool_HD.png"/>
          <p:cNvSpPr>
            <a:spLocks noChangeAspect="1" noChangeArrowheads="1"/>
          </p:cNvSpPr>
          <p:nvPr/>
        </p:nvSpPr>
        <p:spPr bwMode="auto">
          <a:xfrm>
            <a:off x="155580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60915" y="260648"/>
            <a:ext cx="1035182" cy="968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2" name="Straight Connector 11"/>
          <p:cNvCxnSpPr>
            <a:stCxn id="7" idx="1"/>
            <a:endCxn id="7" idx="3"/>
          </p:cNvCxnSpPr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066633" y="6597352"/>
            <a:ext cx="56925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Copyright © Arnaud De Bruyn   |   ESSEC Business School   |   debruyn@essec.edu</a:t>
            </a:r>
          </a:p>
        </p:txBody>
      </p:sp>
      <p:sp>
        <p:nvSpPr>
          <p:cNvPr id="18" name="AutoShape 2" descr="https://events-cms.s3.amazonaws.com/uploads/events/53909b2a298edf9b120001cc/event_files/document/53a1c5b2298edf89d7000224-n_essecbusinessschool_hd-png/N_EssecBusinessSchool_HD.png">
            <a:extLst>
              <a:ext uri="{FF2B5EF4-FFF2-40B4-BE49-F238E27FC236}">
                <a16:creationId xmlns:a16="http://schemas.microsoft.com/office/drawing/2014/main" id="{B467A7FF-E83D-478B-BAE0-752D2FED0121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26741A22-190D-4BFF-9A33-552F23C44C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60912" y="260648"/>
            <a:ext cx="1035182" cy="968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CD2E00-E778-4014-8F60-A9A13643BA0B}"/>
              </a:ext>
            </a:extLst>
          </p:cNvPr>
          <p:cNvCxnSpPr>
            <a:stCxn id="7" idx="1"/>
            <a:endCxn id="7" idx="3"/>
          </p:cNvCxnSpPr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DBD2F6C-F490-436E-B698-3054BC0BC31A}"/>
              </a:ext>
            </a:extLst>
          </p:cNvPr>
          <p:cNvSpPr txBox="1"/>
          <p:nvPr userDrawn="1"/>
        </p:nvSpPr>
        <p:spPr>
          <a:xfrm>
            <a:off x="2066633" y="6597352"/>
            <a:ext cx="57727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Copyright © Arnaud De Bruyn   |   ESSEC Business School   |   debruyn@essec.edu</a:t>
            </a:r>
          </a:p>
        </p:txBody>
      </p:sp>
    </p:spTree>
    <p:extLst>
      <p:ext uri="{BB962C8B-B14F-4D97-AF65-F5344CB8AC3E}">
        <p14:creationId xmlns:p14="http://schemas.microsoft.com/office/powerpoint/2010/main" val="309588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75" y="1600206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48300" y="1600206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D7295-120D-4E6D-82EB-3B469155AC22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5222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5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5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77FD9-E13A-44DB-8188-5870EB1BB577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22607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22BE-7CE8-4C35-9735-5F4DA694229A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53185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73E22-B693-416B-AB86-9C3DB0AD2F21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67574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6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4475-AF8E-4D13-85D5-38C590638CA8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182384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52A5E-B904-4660-B546-393C85236AE5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33876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7610-DBBC-49CD-8499-BCCBC1D4B3B3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3452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337" y="274649"/>
            <a:ext cx="2414588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578" y="274649"/>
            <a:ext cx="70786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D1BD-122E-4A73-B949-AE1BD8FBE9E3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60846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CA543-82E5-4C7C-91E7-049B0168D1EF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1B9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essec logo">
            <a:extLst>
              <a:ext uri="{FF2B5EF4-FFF2-40B4-BE49-F238E27FC236}">
                <a16:creationId xmlns:a16="http://schemas.microsoft.com/office/drawing/2014/main" id="{4C16A28B-B1C6-42B7-AD72-C3175BC1F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207" y="269206"/>
            <a:ext cx="1287586" cy="128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429DB7-0A52-4534-8832-01A257003860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772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0FFB643-9EB5-499D-8E88-67DB0FD29BC1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53589A-B3DB-467E-AB43-1708379828EC}"/>
              </a:ext>
            </a:extLst>
          </p:cNvPr>
          <p:cNvSpPr/>
          <p:nvPr/>
        </p:nvSpPr>
        <p:spPr>
          <a:xfrm rot="21216921">
            <a:off x="776536" y="1448780"/>
            <a:ext cx="8352928" cy="39604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1216921">
            <a:off x="1826325" y="1511189"/>
            <a:ext cx="7159123" cy="374441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B4036E-7BBF-4B63-A49A-ED1375F69460}"/>
              </a:ext>
            </a:extLst>
          </p:cNvPr>
          <p:cNvGrpSpPr/>
          <p:nvPr/>
        </p:nvGrpSpPr>
        <p:grpSpPr>
          <a:xfrm rot="21216921">
            <a:off x="605081" y="1545474"/>
            <a:ext cx="1193805" cy="2400657"/>
            <a:chOff x="518835" y="4797152"/>
            <a:chExt cx="1193805" cy="240065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E1B698-1032-4D94-8C2A-F7E3E9910637}"/>
                </a:ext>
              </a:extLst>
            </p:cNvPr>
            <p:cNvSpPr txBox="1"/>
            <p:nvPr userDrawn="1"/>
          </p:nvSpPr>
          <p:spPr>
            <a:xfrm>
              <a:off x="518835" y="4797152"/>
              <a:ext cx="825867" cy="240065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FR" sz="1500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ʽ</a:t>
              </a:r>
              <a:endParaRPr lang="fr-FR" sz="15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37837A-790F-4CA0-A62A-9321B6695EC0}"/>
                </a:ext>
              </a:extLst>
            </p:cNvPr>
            <p:cNvSpPr txBox="1"/>
            <p:nvPr userDrawn="1"/>
          </p:nvSpPr>
          <p:spPr>
            <a:xfrm>
              <a:off x="886773" y="4797152"/>
              <a:ext cx="825867" cy="240065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FR" sz="1500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ʽ</a:t>
              </a:r>
              <a:endParaRPr lang="fr-FR" sz="15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A7799C70-DAF1-413A-90E1-B5718EAF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220266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4550" y="980729"/>
            <a:ext cx="6026150" cy="51454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CD96-2A10-4D56-94FD-8E14761B525E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9256618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4C78D-0D56-4A02-94CE-7D36646887F4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5258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552" y="980735"/>
            <a:ext cx="8490148" cy="5184575"/>
          </a:xfrm>
        </p:spPr>
        <p:txBody>
          <a:bodyPr>
            <a:normAutofit/>
          </a:bodyPr>
          <a:lstStyle>
            <a:lvl1pPr>
              <a:buNone/>
              <a:defRPr sz="2000"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0">
                <a:latin typeface="Code New Roman" pitchFamily="49" charset="0"/>
                <a:cs typeface="Code New Roman" pitchFamily="49" charset="0"/>
              </a:defRPr>
            </a:lvl2pPr>
            <a:lvl3pPr>
              <a:buNone/>
              <a:defRPr b="0">
                <a:latin typeface="Code New Roman" pitchFamily="49" charset="0"/>
                <a:cs typeface="Code New Roman" pitchFamily="49" charset="0"/>
              </a:defRPr>
            </a:lvl3pPr>
            <a:lvl4pPr>
              <a:buNone/>
              <a:defRPr b="0">
                <a:latin typeface="Code New Roman" pitchFamily="49" charset="0"/>
                <a:cs typeface="Code New Roman" pitchFamily="49" charset="0"/>
              </a:defRPr>
            </a:lvl4pPr>
            <a:lvl5pPr>
              <a:buNone/>
              <a:defRPr b="0">
                <a:latin typeface="Code New Roman" pitchFamily="49" charset="0"/>
                <a:cs typeface="Code New Roman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668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7FEA-2A95-4E00-8503-E0DDA63A48B3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pic>
        <p:nvPicPr>
          <p:cNvPr id="16386" name="Picture 2" descr="http://developer.r-project.org/Logo/Rlogo-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1474" y="908720"/>
            <a:ext cx="648072" cy="491642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1" name="Picture 2" descr="http://developer.r-project.org/Logo/Rlogo-2.png">
            <a:extLst>
              <a:ext uri="{FF2B5EF4-FFF2-40B4-BE49-F238E27FC236}">
                <a16:creationId xmlns:a16="http://schemas.microsoft.com/office/drawing/2014/main" id="{2F0163E9-FDCC-4B18-962B-0FC7DEFA91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1473" y="908720"/>
            <a:ext cx="648072" cy="491642"/>
          </a:xfrm>
          <a:prstGeom prst="rect">
            <a:avLst/>
          </a:prstGeom>
          <a:noFill/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AE3C8F5-42AB-4A56-B650-E3D4E2011B7C}"/>
              </a:ext>
            </a:extLst>
          </p:cNvPr>
          <p:cNvSpPr/>
          <p:nvPr userDrawn="1"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51291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552" y="980735"/>
            <a:ext cx="8490148" cy="5184575"/>
          </a:xfrm>
        </p:spPr>
        <p:txBody>
          <a:bodyPr>
            <a:normAutofit/>
          </a:bodyPr>
          <a:lstStyle>
            <a:lvl1pPr>
              <a:buNone/>
              <a:defRPr sz="2000"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0">
                <a:latin typeface="Code New Roman" pitchFamily="49" charset="0"/>
                <a:cs typeface="Code New Roman" pitchFamily="49" charset="0"/>
              </a:defRPr>
            </a:lvl2pPr>
            <a:lvl3pPr>
              <a:buNone/>
              <a:defRPr b="0">
                <a:latin typeface="Code New Roman" pitchFamily="49" charset="0"/>
                <a:cs typeface="Code New Roman" pitchFamily="49" charset="0"/>
              </a:defRPr>
            </a:lvl3pPr>
            <a:lvl4pPr>
              <a:buNone/>
              <a:defRPr b="0">
                <a:latin typeface="Code New Roman" pitchFamily="49" charset="0"/>
                <a:cs typeface="Code New Roman" pitchFamily="49" charset="0"/>
              </a:defRPr>
            </a:lvl4pPr>
            <a:lvl5pPr>
              <a:buNone/>
              <a:defRPr b="0">
                <a:latin typeface="Code New Roman" pitchFamily="49" charset="0"/>
                <a:cs typeface="Code New Roman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4C47-E547-4D5D-853D-E4701C76F855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9" name="Rectangle 8"/>
          <p:cNvSpPr/>
          <p:nvPr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026" name="Picture 2" descr="http://www.mysql.com/common/logos/logo-mysql-170x1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04423" y="908720"/>
            <a:ext cx="745126" cy="504056"/>
          </a:xfrm>
          <a:prstGeom prst="rect">
            <a:avLst/>
          </a:prstGeom>
          <a:noFill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A70C67B-EEC7-420F-99A7-C2804CF7C24D}"/>
              </a:ext>
            </a:extLst>
          </p:cNvPr>
          <p:cNvSpPr/>
          <p:nvPr userDrawn="1"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2" name="Picture 2" descr="http://www.mysql.com/common/logos/logo-mysql-170x115.png">
            <a:extLst>
              <a:ext uri="{FF2B5EF4-FFF2-40B4-BE49-F238E27FC236}">
                <a16:creationId xmlns:a16="http://schemas.microsoft.com/office/drawing/2014/main" id="{33C6A75B-047C-4878-8AF1-CEDDAFFCAA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04418" y="908720"/>
            <a:ext cx="745126" cy="5040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6301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668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6769-AB32-4643-AC7B-45F44BB7F3C7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562EFD1-7A0A-41DF-B1D3-ED8E4D95B77F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48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ACB82-14F3-4407-B44A-450773340EA5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A58AF6-43FB-4C85-ACFB-B029EEA8101A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36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504" y="0"/>
            <a:ext cx="89154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980729"/>
            <a:ext cx="8915400" cy="51454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6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3CD96-2A10-4D56-94FD-8E14761B525E}" type="datetime1">
              <a:rPr lang="fr-BE" smtClean="0"/>
              <a:pPr/>
              <a:t>11-01-21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6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6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83476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tx1"/>
          </a:solidFill>
          <a:latin typeface="Gotham Book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otham Book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/>
              <a:t>Marketing </a:t>
            </a:r>
            <a:r>
              <a:rPr lang="fr-BE" dirty="0" err="1"/>
              <a:t>Analytics</a:t>
            </a:r>
            <a:endParaRPr lang="fr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sz="1800" dirty="0"/>
              <a:t>Session 2</a:t>
            </a:r>
          </a:p>
          <a:p>
            <a:r>
              <a:rPr lang="fr-BE"/>
              <a:t>R &amp; ODBC</a:t>
            </a:r>
            <a:endParaRPr lang="fr-B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By design, operations are applied to all the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elements of a data structure</a:t>
            </a:r>
          </a:p>
          <a:p>
            <a:r>
              <a:rPr lang="en-US" dirty="0"/>
              <a:t>x = 1:10</a:t>
            </a:r>
          </a:p>
          <a:p>
            <a:r>
              <a:rPr lang="en-US" dirty="0"/>
              <a:t>y = x^2</a:t>
            </a:r>
          </a:p>
          <a:p>
            <a:r>
              <a:rPr lang="en-US" dirty="0"/>
              <a:t>z = y - x</a:t>
            </a:r>
          </a:p>
          <a:p>
            <a:r>
              <a:rPr lang="en-US" dirty="0"/>
              <a:t>x = z + 20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Useful functions</a:t>
            </a:r>
          </a:p>
          <a:p>
            <a:r>
              <a:rPr lang="en-US" dirty="0">
                <a:solidFill>
                  <a:srgbClr val="CC3433"/>
                </a:solidFill>
              </a:rPr>
              <a:t>length</a:t>
            </a:r>
            <a:r>
              <a:rPr lang="en-US" dirty="0"/>
              <a:t>(x)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length of x</a:t>
            </a:r>
          </a:p>
          <a:p>
            <a:r>
              <a:rPr lang="en-US" dirty="0">
                <a:solidFill>
                  <a:srgbClr val="CC3433"/>
                </a:solidFill>
              </a:rPr>
              <a:t>sum</a:t>
            </a:r>
            <a:r>
              <a:rPr lang="en-US" dirty="0"/>
              <a:t>(x)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 elements in x</a:t>
            </a:r>
          </a:p>
          <a:p>
            <a:r>
              <a:rPr lang="en-US" dirty="0">
                <a:solidFill>
                  <a:srgbClr val="CC3433"/>
                </a:solidFill>
              </a:rPr>
              <a:t>mean</a:t>
            </a:r>
            <a:r>
              <a:rPr lang="en-US" dirty="0"/>
              <a:t>(x)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mean of elements in x</a:t>
            </a:r>
          </a:p>
          <a:p>
            <a:r>
              <a:rPr lang="en-US" dirty="0" err="1">
                <a:solidFill>
                  <a:srgbClr val="CC3433"/>
                </a:solidFill>
              </a:rPr>
              <a:t>var</a:t>
            </a:r>
            <a:r>
              <a:rPr lang="en-US" dirty="0"/>
              <a:t>(x)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sample variance of elements in x</a:t>
            </a:r>
          </a:p>
          <a:p>
            <a:r>
              <a:rPr lang="en-US" dirty="0" err="1">
                <a:solidFill>
                  <a:srgbClr val="CC3433"/>
                </a:solidFill>
              </a:rPr>
              <a:t>sd</a:t>
            </a:r>
            <a:r>
              <a:rPr lang="en-US" dirty="0"/>
              <a:t>(x)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standard deviation of elements in x</a:t>
            </a:r>
          </a:p>
          <a:p>
            <a:r>
              <a:rPr lang="en-US" dirty="0">
                <a:solidFill>
                  <a:srgbClr val="CC3433"/>
                </a:solidFill>
              </a:rPr>
              <a:t>range</a:t>
            </a:r>
            <a:r>
              <a:rPr lang="en-US" dirty="0"/>
              <a:t>(x)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range of elements in x</a:t>
            </a:r>
          </a:p>
          <a:p>
            <a:r>
              <a:rPr lang="en-US" dirty="0">
                <a:solidFill>
                  <a:srgbClr val="CC3433"/>
                </a:solidFill>
              </a:rPr>
              <a:t>log</a:t>
            </a:r>
            <a:r>
              <a:rPr lang="en-US" dirty="0"/>
              <a:t>(x)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logarithm of elements in x</a:t>
            </a:r>
          </a:p>
          <a:p>
            <a:r>
              <a:rPr lang="en-US" sz="2100" dirty="0" err="1">
                <a:solidFill>
                  <a:srgbClr val="CC3433"/>
                </a:solidFill>
              </a:rPr>
              <a:t>sqrt</a:t>
            </a:r>
            <a:r>
              <a:rPr lang="en-US" sz="2100" dirty="0"/>
              <a:t>(x)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returns the square root of elem. in x</a:t>
            </a:r>
          </a:p>
          <a:p>
            <a:r>
              <a:rPr lang="en-US" dirty="0">
                <a:solidFill>
                  <a:srgbClr val="CC3433"/>
                </a:solidFill>
              </a:rPr>
              <a:t>summary</a:t>
            </a:r>
            <a:r>
              <a:rPr lang="en-US" dirty="0"/>
              <a:t>(x)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summary of x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10</a:t>
            </a:fld>
            <a:endParaRPr lang="fr-B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Our basic vector</a:t>
            </a:r>
          </a:p>
          <a:p>
            <a:r>
              <a:rPr lang="en-US" dirty="0"/>
              <a:t>x = (1:10)^2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Accessing specific elements</a:t>
            </a:r>
          </a:p>
          <a:p>
            <a:r>
              <a:rPr lang="en-US" dirty="0"/>
              <a:t>x[7]</a:t>
            </a:r>
          </a:p>
          <a:p>
            <a:r>
              <a:rPr lang="en-US" dirty="0"/>
              <a:t>x[2:4]</a:t>
            </a:r>
          </a:p>
          <a:p>
            <a:r>
              <a:rPr lang="en-US" dirty="0"/>
              <a:t>x[c(2,3,4)]</a:t>
            </a:r>
          </a:p>
          <a:p>
            <a:r>
              <a:rPr lang="en-US" dirty="0"/>
              <a:t>x[c(2:4, 7)]</a:t>
            </a:r>
          </a:p>
          <a:p>
            <a:r>
              <a:rPr lang="en-US" dirty="0"/>
              <a:t>x[-10]</a:t>
            </a:r>
          </a:p>
          <a:p>
            <a:r>
              <a:rPr lang="en-US" dirty="0"/>
              <a:t>x[ </a:t>
            </a:r>
            <a:r>
              <a:rPr lang="en-US" dirty="0" err="1"/>
              <a:t>seq</a:t>
            </a:r>
            <a:r>
              <a:rPr lang="en-US" dirty="0"/>
              <a:t>(1, 10, by=2)]</a:t>
            </a:r>
          </a:p>
          <a:p>
            <a:r>
              <a:rPr lang="en-US" dirty="0"/>
              <a:t>x[-</a:t>
            </a:r>
            <a:r>
              <a:rPr lang="en-US" dirty="0" err="1"/>
              <a:t>seq</a:t>
            </a:r>
            <a:r>
              <a:rPr lang="en-US" dirty="0"/>
              <a:t>(1, 10, by=2)]</a:t>
            </a:r>
          </a:p>
          <a:p>
            <a:r>
              <a:rPr lang="en-US" dirty="0"/>
              <a:t>x[10:1]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elements in a vector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11</a:t>
            </a:fld>
            <a:endParaRPr lang="fr-B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 versus .R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can enter commands in the console… or enter them in a text file, called an R script (.R extension), and then "execute" the script</a:t>
            </a:r>
          </a:p>
          <a:p>
            <a:endParaRPr lang="en-US" dirty="0"/>
          </a:p>
          <a:p>
            <a:r>
              <a:rPr lang="en-US" dirty="0"/>
              <a:t>Easiest way to execute an R script</a:t>
            </a:r>
          </a:p>
          <a:p>
            <a:pPr lvl="1"/>
            <a:r>
              <a:rPr lang="en-US" dirty="0"/>
              <a:t>Click on "Source on Save" in </a:t>
            </a:r>
            <a:r>
              <a:rPr lang="en-US" dirty="0" err="1"/>
              <a:t>Rstudio</a:t>
            </a:r>
            <a:r>
              <a:rPr lang="en-US" dirty="0"/>
              <a:t>, then save it</a:t>
            </a:r>
          </a:p>
          <a:p>
            <a:endParaRPr lang="en-US" dirty="0"/>
          </a:p>
          <a:p>
            <a:r>
              <a:rPr lang="en-US" dirty="0"/>
              <a:t>R scripts are essential to:</a:t>
            </a:r>
          </a:p>
          <a:p>
            <a:pPr lvl="1"/>
            <a:r>
              <a:rPr lang="en-US" dirty="0"/>
              <a:t>Executing and saving large sequences of commands</a:t>
            </a:r>
          </a:p>
          <a:p>
            <a:pPr lvl="1"/>
            <a:r>
              <a:rPr lang="en-US" dirty="0"/>
              <a:t>Creating functions (coming next)</a:t>
            </a:r>
          </a:p>
          <a:p>
            <a:endParaRPr lang="en-US" dirty="0"/>
          </a:p>
          <a:p>
            <a:r>
              <a:rPr lang="en-US" dirty="0"/>
              <a:t>But they do not output results on the console</a:t>
            </a:r>
          </a:p>
          <a:p>
            <a:pPr lvl="1"/>
            <a:r>
              <a:rPr lang="en-US" dirty="0"/>
              <a:t>You need to </a:t>
            </a:r>
            <a:r>
              <a:rPr lang="en-US" dirty="0">
                <a:solidFill>
                  <a:srgbClr val="CC3433"/>
                </a:solidFill>
              </a:rPr>
              <a:t>print(…)</a:t>
            </a:r>
            <a:r>
              <a:rPr lang="en-US" dirty="0"/>
              <a:t> what you want to see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12</a:t>
            </a:fld>
            <a:endParaRPr lang="fr-B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function is a sequence of commands executed based on certain arguments supplied to the function</a:t>
            </a:r>
          </a:p>
          <a:p>
            <a:endParaRPr lang="en-US" dirty="0"/>
          </a:p>
          <a:p>
            <a:r>
              <a:rPr lang="en-US" dirty="0"/>
              <a:t>All arguments have a name</a:t>
            </a:r>
          </a:p>
          <a:p>
            <a:endParaRPr lang="en-US" dirty="0"/>
          </a:p>
          <a:p>
            <a:r>
              <a:rPr lang="en-US" dirty="0"/>
              <a:t>Some arguments are optional</a:t>
            </a:r>
          </a:p>
          <a:p>
            <a:pPr lvl="1"/>
            <a:r>
              <a:rPr lang="en-US" dirty="0"/>
              <a:t>But they need default values</a:t>
            </a:r>
          </a:p>
          <a:p>
            <a:endParaRPr lang="en-US" dirty="0"/>
          </a:p>
          <a:p>
            <a:r>
              <a:rPr lang="en-US" dirty="0"/>
              <a:t>R functions may return values, or not…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13</a:t>
            </a:fld>
            <a:endParaRPr lang="fr-B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Return the value 1, does not have any parameter.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The name of the function is "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justone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"</a:t>
            </a:r>
          </a:p>
          <a:p>
            <a:r>
              <a:rPr lang="en-US" sz="2000" b="1" dirty="0" err="1">
                <a:latin typeface="Courier New" pitchFamily="49" charset="0"/>
                <a:cs typeface="Courier New" pitchFamily="49" charset="0"/>
              </a:rPr>
              <a:t>justone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000" b="1" dirty="0">
                <a:solidFill>
                  <a:srgbClr val="CC3433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() {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CC3433"/>
                </a:solidFill>
              </a:rPr>
              <a:t>return</a:t>
            </a:r>
            <a:r>
              <a:rPr lang="en-US" dirty="0"/>
              <a:t>(1)</a:t>
            </a:r>
            <a:endParaRPr lang="en-US" sz="2000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the brackets, even with no parameter</a:t>
            </a:r>
          </a:p>
          <a:p>
            <a:r>
              <a:rPr lang="en-US" sz="2000" b="1" dirty="0">
                <a:latin typeface="Courier New" pitchFamily="49" charset="0"/>
                <a:cs typeface="Courier New" pitchFamily="49" charset="0"/>
              </a:rPr>
              <a:t>x = </a:t>
            </a:r>
            <a:r>
              <a:rPr lang="en-US" sz="2000" b="1" dirty="0" err="1">
                <a:latin typeface="Courier New" pitchFamily="49" charset="0"/>
                <a:cs typeface="Courier New" pitchFamily="49" charset="0"/>
              </a:rPr>
              <a:t>justone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r>
              <a:rPr lang="en-US" dirty="0">
                <a:solidFill>
                  <a:srgbClr val="CC3433"/>
                </a:solidFill>
              </a:rPr>
              <a:t>print</a:t>
            </a:r>
            <a:r>
              <a:rPr lang="en-US" dirty="0"/>
              <a:t>(x)</a:t>
            </a:r>
            <a:endParaRPr lang="en-US" sz="20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simple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14</a:t>
            </a:fld>
            <a:endParaRPr lang="fr-B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Return the standard deviation of a vector</a:t>
            </a:r>
          </a:p>
          <a:p>
            <a:r>
              <a:rPr lang="en-US" dirty="0" err="1"/>
              <a:t>stdev</a:t>
            </a:r>
            <a:r>
              <a:rPr lang="en-US" dirty="0"/>
              <a:t> = function(x) {</a:t>
            </a:r>
          </a:p>
          <a:p>
            <a:r>
              <a:rPr lang="en-US" dirty="0"/>
              <a:t>  s = </a:t>
            </a:r>
            <a:r>
              <a:rPr lang="en-US" dirty="0" err="1">
                <a:solidFill>
                  <a:srgbClr val="CC3433"/>
                </a:solidFill>
              </a:rPr>
              <a:t>sqrt</a:t>
            </a:r>
            <a:r>
              <a:rPr lang="en-US" dirty="0"/>
              <a:t>(</a:t>
            </a:r>
            <a:r>
              <a:rPr lang="en-US" dirty="0">
                <a:solidFill>
                  <a:srgbClr val="CC3433"/>
                </a:solidFill>
              </a:rPr>
              <a:t>sum</a:t>
            </a:r>
            <a:r>
              <a:rPr lang="en-US" dirty="0"/>
              <a:t>(((x - </a:t>
            </a:r>
            <a:r>
              <a:rPr lang="en-US" dirty="0">
                <a:solidFill>
                  <a:srgbClr val="CC3433"/>
                </a:solidFill>
              </a:rPr>
              <a:t>mean</a:t>
            </a:r>
            <a:r>
              <a:rPr lang="en-US" dirty="0"/>
              <a:t>(x))^2))/(</a:t>
            </a:r>
            <a:r>
              <a:rPr lang="en-US" dirty="0">
                <a:solidFill>
                  <a:srgbClr val="CC3433"/>
                </a:solidFill>
              </a:rPr>
              <a:t>length</a:t>
            </a:r>
            <a:r>
              <a:rPr lang="en-US" dirty="0"/>
              <a:t>(x) - 1))</a:t>
            </a:r>
          </a:p>
          <a:p>
            <a:r>
              <a:rPr lang="en-US" dirty="0"/>
              <a:t>  return(s)</a:t>
            </a:r>
          </a:p>
          <a:p>
            <a:r>
              <a:rPr lang="en-US" dirty="0"/>
              <a:t>}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Test it</a:t>
            </a:r>
          </a:p>
          <a:p>
            <a:r>
              <a:rPr lang="en-US" dirty="0"/>
              <a:t>z = </a:t>
            </a:r>
            <a:r>
              <a:rPr lang="en-US" dirty="0" err="1"/>
              <a:t>seq</a:t>
            </a:r>
            <a:r>
              <a:rPr lang="en-US" dirty="0"/>
              <a:t>(0, 10)</a:t>
            </a:r>
          </a:p>
          <a:p>
            <a:r>
              <a:rPr lang="en-US" dirty="0"/>
              <a:t>s = </a:t>
            </a:r>
            <a:r>
              <a:rPr lang="en-US" dirty="0" err="1"/>
              <a:t>stdev</a:t>
            </a:r>
            <a:r>
              <a:rPr lang="en-US" dirty="0"/>
              <a:t>(z)</a:t>
            </a:r>
          </a:p>
          <a:p>
            <a:r>
              <a:rPr lang="en-US" dirty="0"/>
              <a:t>print(s)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more complex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15</a:t>
            </a:fld>
            <a:endParaRPr lang="fr-BE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Print a string containing the result of an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addition. Does not return anything</a:t>
            </a:r>
          </a:p>
          <a:p>
            <a:r>
              <a:rPr lang="en-US" dirty="0"/>
              <a:t>fun = function(x, y, z=2, w=5) {</a:t>
            </a:r>
          </a:p>
          <a:p>
            <a:r>
              <a:rPr lang="en-US" dirty="0"/>
              <a:t>   print(</a:t>
            </a:r>
            <a:r>
              <a:rPr lang="en-US" dirty="0">
                <a:solidFill>
                  <a:srgbClr val="CC3433"/>
                </a:solidFill>
              </a:rPr>
              <a:t>paste</a:t>
            </a:r>
            <a:r>
              <a:rPr lang="en-US" dirty="0"/>
              <a:t>(x, "+", y, "+", z, "+", w,</a:t>
            </a:r>
          </a:p>
          <a:p>
            <a:r>
              <a:rPr lang="en-US" dirty="0"/>
              <a:t>               "=", x + y + z + w))</a:t>
            </a:r>
          </a:p>
          <a:p>
            <a:r>
              <a:rPr lang="en-US" dirty="0"/>
              <a:t>}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See how the calls differ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The last one will return an error</a:t>
            </a:r>
          </a:p>
          <a:p>
            <a:r>
              <a:rPr lang="en-US" dirty="0"/>
              <a:t>fun(1, 10)</a:t>
            </a:r>
          </a:p>
          <a:p>
            <a:r>
              <a:rPr lang="en-US" dirty="0"/>
              <a:t>fun(x=1, y=10)</a:t>
            </a:r>
          </a:p>
          <a:p>
            <a:r>
              <a:rPr lang="en-US" dirty="0"/>
              <a:t>fun(1, 10, 3)</a:t>
            </a:r>
          </a:p>
          <a:p>
            <a:r>
              <a:rPr lang="en-US" dirty="0"/>
              <a:t>fun(1, 10, w=3)</a:t>
            </a:r>
          </a:p>
          <a:p>
            <a:r>
              <a:rPr lang="en-US" dirty="0"/>
              <a:t>fun(y=10, x=5)</a:t>
            </a:r>
          </a:p>
          <a:p>
            <a:r>
              <a:rPr lang="en-US" dirty="0"/>
              <a:t>fun(10)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function with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16</a:t>
            </a:fld>
            <a:endParaRPr lang="fr-B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If you save this function in an R script named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"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stdev.R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", and there is only one function in that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script, these are equivalent</a:t>
            </a:r>
          </a:p>
          <a:p>
            <a:r>
              <a:rPr lang="en-US" dirty="0" err="1"/>
              <a:t>stdev</a:t>
            </a:r>
            <a:r>
              <a:rPr lang="en-US" dirty="0"/>
              <a:t> = function(x) {</a:t>
            </a:r>
          </a:p>
          <a:p>
            <a:r>
              <a:rPr lang="en-US" dirty="0"/>
              <a:t>  ...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 don't like the latter, if only because you may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screw up by renaming the file, but...</a:t>
            </a:r>
          </a:p>
          <a:p>
            <a:r>
              <a:rPr lang="en-US" dirty="0"/>
              <a:t>function(x) {</a:t>
            </a:r>
          </a:p>
          <a:p>
            <a:r>
              <a:rPr lang="en-US" dirty="0"/>
              <a:t>  ...</a:t>
            </a:r>
          </a:p>
          <a:p>
            <a:r>
              <a:rPr lang="en-US" dirty="0"/>
              <a:t>}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naming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17</a:t>
            </a:fld>
            <a:endParaRPr lang="fr-B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Multidimensional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Matrix</a:t>
            </a:r>
          </a:p>
          <a:p>
            <a:pPr lvl="1"/>
            <a:r>
              <a:rPr lang="en-US" dirty="0"/>
              <a:t>Each dimension (column) has the same length</a:t>
            </a:r>
          </a:p>
          <a:p>
            <a:pPr lvl="1"/>
            <a:r>
              <a:rPr lang="en-US" dirty="0"/>
              <a:t>Each column has the same type (e.g., numerical)</a:t>
            </a:r>
          </a:p>
          <a:p>
            <a:endParaRPr lang="en-US" dirty="0"/>
          </a:p>
          <a:p>
            <a:r>
              <a:rPr lang="en-US" dirty="0"/>
              <a:t>List</a:t>
            </a:r>
          </a:p>
          <a:p>
            <a:pPr lvl="1"/>
            <a:r>
              <a:rPr lang="en-US" dirty="0"/>
              <a:t>Each dimension may differ in length and type</a:t>
            </a:r>
          </a:p>
          <a:p>
            <a:pPr lvl="1"/>
            <a:r>
              <a:rPr lang="en-US" dirty="0"/>
              <a:t>Each dimension has a name (by default, "x1", "x2", etc.)</a:t>
            </a:r>
          </a:p>
          <a:p>
            <a:endParaRPr lang="en-US" dirty="0"/>
          </a:p>
          <a:p>
            <a:r>
              <a:rPr lang="en-US" dirty="0"/>
              <a:t>Data frame</a:t>
            </a:r>
          </a:p>
          <a:p>
            <a:pPr lvl="1"/>
            <a:r>
              <a:rPr lang="en-US" dirty="0"/>
              <a:t>Hybrid form</a:t>
            </a:r>
          </a:p>
          <a:p>
            <a:pPr lvl="1"/>
            <a:r>
              <a:rPr lang="en-US" dirty="0"/>
              <a:t>Each dimension (column) has the same length</a:t>
            </a:r>
          </a:p>
          <a:p>
            <a:pPr lvl="1"/>
            <a:r>
              <a:rPr lang="en-US" dirty="0"/>
              <a:t>Each column can have a different type</a:t>
            </a:r>
          </a:p>
          <a:p>
            <a:pPr lvl="1"/>
            <a:r>
              <a:rPr lang="en-US" dirty="0"/>
              <a:t>Each dimension has a name (by default, "x1", "x2", etc.)</a:t>
            </a:r>
          </a:p>
          <a:p>
            <a:pPr lvl="1"/>
            <a:r>
              <a:rPr lang="en-US" dirty="0"/>
              <a:t>Is managed internally as a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18</a:t>
            </a:fld>
            <a:endParaRPr lang="fr-B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 magic square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that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ncol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nrow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are redundant here</a:t>
            </a:r>
          </a:p>
          <a:p>
            <a:r>
              <a:rPr lang="en-US" dirty="0"/>
              <a:t>magic = </a:t>
            </a:r>
            <a:r>
              <a:rPr lang="en-US" dirty="0">
                <a:solidFill>
                  <a:srgbClr val="CC3433"/>
                </a:solidFill>
              </a:rPr>
              <a:t>matrix</a:t>
            </a:r>
            <a:r>
              <a:rPr lang="en-US" dirty="0"/>
              <a:t>(c(7, 12, 1, 14, 2, 13, 8, 11,</a:t>
            </a:r>
          </a:p>
          <a:p>
            <a:r>
              <a:rPr lang="en-US" dirty="0"/>
              <a:t>                 16, 3, 10, 5, 9, 6, 15, 4),</a:t>
            </a:r>
          </a:p>
          <a:p>
            <a:r>
              <a:rPr lang="en-US" dirty="0"/>
              <a:t>               </a:t>
            </a:r>
            <a:r>
              <a:rPr lang="en-US" dirty="0" err="1">
                <a:solidFill>
                  <a:srgbClr val="CC3433"/>
                </a:solidFill>
              </a:rPr>
              <a:t>ncol</a:t>
            </a:r>
            <a:r>
              <a:rPr lang="en-US" dirty="0"/>
              <a:t>=4, </a:t>
            </a:r>
            <a:r>
              <a:rPr lang="en-US" dirty="0" err="1">
                <a:solidFill>
                  <a:srgbClr val="CC3433"/>
                </a:solidFill>
              </a:rPr>
              <a:t>nrow</a:t>
            </a:r>
            <a:r>
              <a:rPr lang="en-US" dirty="0"/>
              <a:t>=4)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Access a matrix by index, matrix(row, column)</a:t>
            </a:r>
          </a:p>
          <a:p>
            <a:r>
              <a:rPr lang="en-US" dirty="0"/>
              <a:t>magic</a:t>
            </a:r>
          </a:p>
          <a:p>
            <a:r>
              <a:rPr lang="en-US" dirty="0"/>
              <a:t>magic[1, ]</a:t>
            </a:r>
          </a:p>
          <a:p>
            <a:r>
              <a:rPr lang="en-US" dirty="0"/>
              <a:t>magic[, 3]</a:t>
            </a:r>
          </a:p>
          <a:p>
            <a:r>
              <a:rPr lang="en-US" dirty="0"/>
              <a:t>magic[2:3, 2:3]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accessing matrices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19</a:t>
            </a:fld>
            <a:endParaRPr lang="fr-B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</a:t>
            </a:r>
          </a:p>
          <a:p>
            <a:pPr lvl="1"/>
            <a:r>
              <a:rPr lang="en-US" dirty="0"/>
              <a:t>What is R and </a:t>
            </a:r>
            <a:r>
              <a:rPr lang="en-US" dirty="0" err="1"/>
              <a:t>RStudio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Help</a:t>
            </a:r>
          </a:p>
          <a:p>
            <a:pPr lvl="1"/>
            <a:r>
              <a:rPr lang="en-US" dirty="0"/>
              <a:t>Data structures</a:t>
            </a:r>
          </a:p>
          <a:p>
            <a:pPr lvl="1"/>
            <a:r>
              <a:rPr lang="en-US" dirty="0"/>
              <a:t>Helpful functions</a:t>
            </a:r>
          </a:p>
          <a:p>
            <a:pPr lvl="1"/>
            <a:r>
              <a:rPr lang="en-US" dirty="0"/>
              <a:t>Custom functions</a:t>
            </a:r>
          </a:p>
          <a:p>
            <a:pPr lvl="1"/>
            <a:r>
              <a:rPr lang="en-US" dirty="0"/>
              <a:t>Plotting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ODBC</a:t>
            </a:r>
          </a:p>
          <a:p>
            <a:pPr lvl="1"/>
            <a:r>
              <a:rPr lang="en-US" dirty="0"/>
              <a:t>How to make R talk to </a:t>
            </a:r>
            <a:r>
              <a:rPr lang="en-US" dirty="0" err="1"/>
              <a:t>MySQL</a:t>
            </a:r>
            <a:endParaRPr lang="en-US" dirty="0"/>
          </a:p>
          <a:p>
            <a:endParaRPr lang="en-US" dirty="0"/>
          </a:p>
          <a:p>
            <a:r>
              <a:rPr lang="en-US" dirty="0"/>
              <a:t>Tips and tricks</a:t>
            </a:r>
          </a:p>
          <a:p>
            <a:pPr lvl="1"/>
            <a:r>
              <a:rPr lang="en-US" dirty="0"/>
              <a:t>Pre-allocating memory</a:t>
            </a:r>
          </a:p>
          <a:p>
            <a:pPr lvl="1"/>
            <a:r>
              <a:rPr lang="en-US" dirty="0"/>
              <a:t>Variable scope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</a:t>
            </a:fld>
            <a:endParaRPr lang="fr-BE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Basic operations on matrices</a:t>
            </a:r>
          </a:p>
          <a:p>
            <a:r>
              <a:rPr lang="en-US" dirty="0"/>
              <a:t>sum(magic)    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 all its elements</a:t>
            </a:r>
          </a:p>
          <a:p>
            <a:r>
              <a:rPr lang="en-US" dirty="0" err="1">
                <a:solidFill>
                  <a:srgbClr val="CC3433"/>
                </a:solidFill>
              </a:rPr>
              <a:t>rowSums</a:t>
            </a:r>
            <a:r>
              <a:rPr lang="en-US" dirty="0"/>
              <a:t>(magic)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 by rows</a:t>
            </a:r>
          </a:p>
          <a:p>
            <a:r>
              <a:rPr lang="en-US" dirty="0" err="1">
                <a:solidFill>
                  <a:srgbClr val="CC3433"/>
                </a:solidFill>
              </a:rPr>
              <a:t>colSums</a:t>
            </a:r>
            <a:r>
              <a:rPr lang="en-US" dirty="0"/>
              <a:t>(magic)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 by columns</a:t>
            </a:r>
          </a:p>
          <a:p>
            <a:r>
              <a:rPr lang="en-US" dirty="0">
                <a:solidFill>
                  <a:srgbClr val="CC3433"/>
                </a:solidFill>
              </a:rPr>
              <a:t>t</a:t>
            </a:r>
            <a:r>
              <a:rPr lang="en-US" dirty="0"/>
              <a:t>(magic)      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transpose</a:t>
            </a:r>
          </a:p>
          <a:p>
            <a:r>
              <a:rPr lang="en-US" dirty="0" err="1">
                <a:solidFill>
                  <a:srgbClr val="CC3433"/>
                </a:solidFill>
              </a:rPr>
              <a:t>cbind</a:t>
            </a:r>
            <a:r>
              <a:rPr lang="en-US" dirty="0"/>
              <a:t>(magic, magic)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bind by column</a:t>
            </a:r>
          </a:p>
          <a:p>
            <a:r>
              <a:rPr lang="en-US" dirty="0" err="1">
                <a:solidFill>
                  <a:srgbClr val="CC3433"/>
                </a:solidFill>
              </a:rPr>
              <a:t>rbind</a:t>
            </a:r>
            <a:r>
              <a:rPr lang="en-US" dirty="0"/>
              <a:t>(magic, magic)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bind by row</a:t>
            </a:r>
          </a:p>
          <a:p>
            <a:r>
              <a:rPr lang="en-US" dirty="0" err="1">
                <a:solidFill>
                  <a:srgbClr val="CC3433"/>
                </a:solidFill>
              </a:rPr>
              <a:t>diag</a:t>
            </a:r>
            <a:r>
              <a:rPr lang="en-US" dirty="0"/>
              <a:t>(magic)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# extract the diagonal</a:t>
            </a:r>
          </a:p>
          <a:p>
            <a:r>
              <a:rPr lang="en-US" dirty="0"/>
              <a:t>sum(</a:t>
            </a:r>
            <a:r>
              <a:rPr lang="en-US" dirty="0" err="1"/>
              <a:t>diag</a:t>
            </a:r>
            <a:r>
              <a:rPr lang="en-US" dirty="0"/>
              <a:t>(magic))      </a:t>
            </a:r>
          </a:p>
          <a:p>
            <a:r>
              <a:rPr lang="en-US" dirty="0"/>
              <a:t>sum(</a:t>
            </a:r>
            <a:r>
              <a:rPr lang="en-US" dirty="0" err="1"/>
              <a:t>diag</a:t>
            </a:r>
            <a:r>
              <a:rPr lang="en-US" dirty="0"/>
              <a:t>(t(magic)))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matrices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20</a:t>
            </a:fld>
            <a:endParaRPr lang="fr-BE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 list containing a vector, text, matrix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how the values c(0, 1) are recycled to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the matrix</a:t>
            </a:r>
          </a:p>
          <a:p>
            <a:r>
              <a:rPr lang="en-US" dirty="0"/>
              <a:t>m = </a:t>
            </a:r>
            <a:r>
              <a:rPr lang="en-US" dirty="0">
                <a:solidFill>
                  <a:srgbClr val="CC3433"/>
                </a:solidFill>
              </a:rPr>
              <a:t>list</a:t>
            </a:r>
            <a:r>
              <a:rPr lang="en-US" dirty="0"/>
              <a:t>(x = c(1,2,3,4),</a:t>
            </a:r>
          </a:p>
          <a:p>
            <a:r>
              <a:rPr lang="en-US" dirty="0"/>
              <a:t>         y = "hello world",</a:t>
            </a:r>
          </a:p>
          <a:p>
            <a:r>
              <a:rPr lang="en-US" dirty="0"/>
              <a:t>         z = matrix(c(0, 1), </a:t>
            </a:r>
            <a:r>
              <a:rPr lang="en-US" dirty="0" err="1"/>
              <a:t>ncol</a:t>
            </a:r>
            <a:r>
              <a:rPr lang="en-US" dirty="0"/>
              <a:t>=4, </a:t>
            </a:r>
            <a:r>
              <a:rPr lang="en-US" dirty="0" err="1"/>
              <a:t>nrow</a:t>
            </a:r>
            <a:r>
              <a:rPr lang="en-US" dirty="0"/>
              <a:t>=5))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You access one element of a list like this...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They are all equivalent. Note the double brackets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on the third line.</a:t>
            </a:r>
          </a:p>
          <a:p>
            <a:r>
              <a:rPr lang="en-US" dirty="0" err="1"/>
              <a:t>m</a:t>
            </a:r>
            <a:r>
              <a:rPr lang="en-US" dirty="0" err="1">
                <a:solidFill>
                  <a:srgbClr val="CC3433"/>
                </a:solidFill>
              </a:rPr>
              <a:t>$</a:t>
            </a:r>
            <a:r>
              <a:rPr lang="en-US" dirty="0" err="1"/>
              <a:t>z</a:t>
            </a:r>
            <a:endParaRPr lang="en-US" dirty="0"/>
          </a:p>
          <a:p>
            <a:r>
              <a:rPr lang="en-US" dirty="0"/>
              <a:t>m</a:t>
            </a:r>
            <a:r>
              <a:rPr lang="en-US" dirty="0">
                <a:solidFill>
                  <a:srgbClr val="CC3433"/>
                </a:solidFill>
              </a:rPr>
              <a:t>["</a:t>
            </a:r>
            <a:r>
              <a:rPr lang="en-US" dirty="0"/>
              <a:t>z</a:t>
            </a:r>
            <a:r>
              <a:rPr lang="en-US" dirty="0">
                <a:solidFill>
                  <a:srgbClr val="CC3433"/>
                </a:solidFill>
              </a:rPr>
              <a:t>"]</a:t>
            </a:r>
          </a:p>
          <a:p>
            <a:r>
              <a:rPr lang="en-US" dirty="0"/>
              <a:t>m</a:t>
            </a:r>
            <a:r>
              <a:rPr lang="en-US" dirty="0">
                <a:solidFill>
                  <a:srgbClr val="CC3433"/>
                </a:solidFill>
              </a:rPr>
              <a:t>[[</a:t>
            </a:r>
            <a:r>
              <a:rPr lang="en-US" dirty="0"/>
              <a:t>3</a:t>
            </a:r>
            <a:r>
              <a:rPr lang="en-US" dirty="0">
                <a:solidFill>
                  <a:srgbClr val="CC3433"/>
                </a:solidFill>
              </a:rPr>
              <a:t>]]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accessing lists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21</a:t>
            </a:fld>
            <a:endParaRPr lang="fr-BE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6FD554-7A35-47E7-844D-140A030EC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5B66CE-7BA3-437D-A9C1-8EC96807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accessing lists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BB43C-5815-43EC-95B4-3D54EA123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22</a:t>
            </a:fld>
            <a:endParaRPr lang="fr-BE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6322B9-4EA0-4A14-BD10-A5736D9C7941}"/>
              </a:ext>
            </a:extLst>
          </p:cNvPr>
          <p:cNvGrpSpPr/>
          <p:nvPr/>
        </p:nvGrpSpPr>
        <p:grpSpPr>
          <a:xfrm>
            <a:off x="1859816" y="3032956"/>
            <a:ext cx="6611619" cy="792088"/>
            <a:chOff x="1280592" y="1916832"/>
            <a:chExt cx="6611619" cy="79208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7006A5-0E3F-4C0E-ADF2-2EA5CD7C8F63}"/>
                </a:ext>
              </a:extLst>
            </p:cNvPr>
            <p:cNvSpPr/>
            <p:nvPr/>
          </p:nvSpPr>
          <p:spPr>
            <a:xfrm>
              <a:off x="1280592" y="1916832"/>
              <a:ext cx="2016224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C9BF666-CD87-443C-AFC1-D96CCDDC6896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3296816" y="2312876"/>
              <a:ext cx="28803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29745E2-50F9-4023-844C-06343DADB8E4}"/>
                </a:ext>
              </a:extLst>
            </p:cNvPr>
            <p:cNvSpPr/>
            <p:nvPr/>
          </p:nvSpPr>
          <p:spPr>
            <a:xfrm>
              <a:off x="3553236" y="1916832"/>
              <a:ext cx="2016224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A552E84-E739-4B3F-8357-C6D999A4E4E4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5569460" y="2312876"/>
              <a:ext cx="28803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2CE3E3B-967E-414D-9E63-725EFB2DB48E}"/>
                </a:ext>
              </a:extLst>
            </p:cNvPr>
            <p:cNvSpPr/>
            <p:nvPr/>
          </p:nvSpPr>
          <p:spPr>
            <a:xfrm>
              <a:off x="5875987" y="1916832"/>
              <a:ext cx="2016224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D5FA2E-473F-4E0F-A0C7-6B0E43DEAF96}"/>
                </a:ext>
              </a:extLst>
            </p:cNvPr>
            <p:cNvSpPr/>
            <p:nvPr/>
          </p:nvSpPr>
          <p:spPr>
            <a:xfrm>
              <a:off x="1424608" y="2060848"/>
              <a:ext cx="1728192" cy="5040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DE64D7F-EB42-4CA4-A724-20EA99D98B57}"/>
                </a:ext>
              </a:extLst>
            </p:cNvPr>
            <p:cNvSpPr/>
            <p:nvPr/>
          </p:nvSpPr>
          <p:spPr>
            <a:xfrm>
              <a:off x="3699592" y="2060848"/>
              <a:ext cx="1728192" cy="50405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B53775-F997-4605-BA6E-CDBC9A44005C}"/>
                </a:ext>
              </a:extLst>
            </p:cNvPr>
            <p:cNvSpPr/>
            <p:nvPr/>
          </p:nvSpPr>
          <p:spPr>
            <a:xfrm>
              <a:off x="6020003" y="2066797"/>
              <a:ext cx="1728192" cy="50405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E05E66D-3FB1-4256-B663-5904953ED7AF}"/>
              </a:ext>
            </a:extLst>
          </p:cNvPr>
          <p:cNvGrpSpPr/>
          <p:nvPr/>
        </p:nvGrpSpPr>
        <p:grpSpPr>
          <a:xfrm>
            <a:off x="1859816" y="1484784"/>
            <a:ext cx="6611621" cy="720080"/>
            <a:chOff x="1859816" y="1484784"/>
            <a:chExt cx="6611621" cy="720080"/>
          </a:xfrm>
        </p:grpSpPr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B987FA5D-CF81-40B6-98AE-3CEF504D2E61}"/>
                </a:ext>
              </a:extLst>
            </p:cNvPr>
            <p:cNvSpPr/>
            <p:nvPr/>
          </p:nvSpPr>
          <p:spPr>
            <a:xfrm rot="16200000">
              <a:off x="5021611" y="-1244963"/>
              <a:ext cx="288032" cy="6611621"/>
            </a:xfrm>
            <a:prstGeom prst="rightBrace">
              <a:avLst>
                <a:gd name="adj1" fmla="val 46239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D22B717-ADD6-4DB3-8967-F8C7C7323DB2}"/>
                </a:ext>
              </a:extLst>
            </p:cNvPr>
            <p:cNvSpPr txBox="1"/>
            <p:nvPr/>
          </p:nvSpPr>
          <p:spPr>
            <a:xfrm>
              <a:off x="4953000" y="1484784"/>
              <a:ext cx="24220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 = list of 3 elements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E091484-129A-47CC-8BE1-5D8D00F7FB9C}"/>
              </a:ext>
            </a:extLst>
          </p:cNvPr>
          <p:cNvGrpSpPr/>
          <p:nvPr/>
        </p:nvGrpSpPr>
        <p:grpSpPr>
          <a:xfrm>
            <a:off x="1856658" y="2308809"/>
            <a:ext cx="3400044" cy="688143"/>
            <a:chOff x="1856658" y="2236802"/>
            <a:chExt cx="3400044" cy="688143"/>
          </a:xfrm>
        </p:grpSpPr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6EE74D49-66EE-4013-9EAC-765E49389EF0}"/>
                </a:ext>
              </a:extLst>
            </p:cNvPr>
            <p:cNvSpPr/>
            <p:nvPr/>
          </p:nvSpPr>
          <p:spPr>
            <a:xfrm rot="16200000">
              <a:off x="2720755" y="1772816"/>
              <a:ext cx="288032" cy="2016226"/>
            </a:xfrm>
            <a:prstGeom prst="rightBrace">
              <a:avLst>
                <a:gd name="adj1" fmla="val 46239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F990BEC-C03B-40D8-A5FB-62BF5E1BD69A}"/>
                </a:ext>
              </a:extLst>
            </p:cNvPr>
            <p:cNvSpPr txBox="1"/>
            <p:nvPr/>
          </p:nvSpPr>
          <p:spPr>
            <a:xfrm>
              <a:off x="2648744" y="2236802"/>
              <a:ext cx="26079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m[1] = list of 1 element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6DD1FD1-D546-4EBE-9B75-3161D3B5A42F}"/>
              </a:ext>
            </a:extLst>
          </p:cNvPr>
          <p:cNvGrpSpPr/>
          <p:nvPr/>
        </p:nvGrpSpPr>
        <p:grpSpPr>
          <a:xfrm>
            <a:off x="2003830" y="3861048"/>
            <a:ext cx="5887888" cy="648072"/>
            <a:chOff x="2003830" y="3933056"/>
            <a:chExt cx="5887888" cy="648072"/>
          </a:xfrm>
        </p:grpSpPr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90F616B1-4CBE-43F6-A42A-D5654812064A}"/>
                </a:ext>
              </a:extLst>
            </p:cNvPr>
            <p:cNvSpPr/>
            <p:nvPr/>
          </p:nvSpPr>
          <p:spPr>
            <a:xfrm rot="5400000">
              <a:off x="2723911" y="3212975"/>
              <a:ext cx="288032" cy="1728194"/>
            </a:xfrm>
            <a:prstGeom prst="rightBrace">
              <a:avLst>
                <a:gd name="adj1" fmla="val 46239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D489C7-EAAF-4668-80C7-2CB0E4642151}"/>
                </a:ext>
              </a:extLst>
            </p:cNvPr>
            <p:cNvSpPr txBox="1"/>
            <p:nvPr/>
          </p:nvSpPr>
          <p:spPr>
            <a:xfrm>
              <a:off x="2648744" y="4181018"/>
              <a:ext cx="5242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m[[1]] = the content of the 1</a:t>
              </a:r>
              <a:r>
                <a:rPr lang="en-US" sz="2000" baseline="30000" dirty="0"/>
                <a:t>st</a:t>
              </a:r>
              <a:r>
                <a:rPr lang="en-US" sz="2000" dirty="0"/>
                <a:t> element of the list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96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 data frame. Like a list, but each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dimension must be of the same length</a:t>
            </a:r>
          </a:p>
          <a:p>
            <a:r>
              <a:rPr lang="en-US" dirty="0"/>
              <a:t>d = </a:t>
            </a:r>
            <a:r>
              <a:rPr lang="en-US" dirty="0" err="1">
                <a:solidFill>
                  <a:srgbClr val="CC3433"/>
                </a:solidFill>
              </a:rPr>
              <a:t>data.frame</a:t>
            </a:r>
            <a:r>
              <a:rPr lang="en-US" dirty="0"/>
              <a:t>(id   = c(1,2,3,4),</a:t>
            </a:r>
          </a:p>
          <a:p>
            <a:r>
              <a:rPr lang="en-US" dirty="0"/>
              <a:t>               name = c("Jon", "Mary", "</a:t>
            </a:r>
            <a:r>
              <a:rPr lang="en-US" dirty="0" err="1"/>
              <a:t>Jil</a:t>
            </a:r>
            <a:r>
              <a:rPr lang="en-US" dirty="0"/>
              <a:t>", "Kim"),</a:t>
            </a:r>
          </a:p>
          <a:p>
            <a:r>
              <a:rPr lang="en-US" dirty="0"/>
              <a:t>               GPA  = c(4.0, 3.2, 4.0, 2.9))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 data frame is a list-matrix hybrid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Access it like a list</a:t>
            </a:r>
          </a:p>
          <a:p>
            <a:r>
              <a:rPr lang="en-US" dirty="0" err="1"/>
              <a:t>d$name</a:t>
            </a:r>
            <a:endParaRPr lang="en-US" dirty="0"/>
          </a:p>
          <a:p>
            <a:r>
              <a:rPr lang="en-US" dirty="0"/>
              <a:t>d["name"]</a:t>
            </a:r>
          </a:p>
          <a:p>
            <a:r>
              <a:rPr lang="en-US" dirty="0"/>
              <a:t>d[[2]]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Or like a matrix</a:t>
            </a:r>
          </a:p>
          <a:p>
            <a:r>
              <a:rPr lang="en-US" dirty="0"/>
              <a:t>d[2, ]</a:t>
            </a:r>
          </a:p>
          <a:p>
            <a:r>
              <a:rPr lang="en-US" dirty="0"/>
              <a:t>d[, 2]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And so...</a:t>
            </a:r>
          </a:p>
          <a:p>
            <a:r>
              <a:rPr lang="en-US" dirty="0"/>
              <a:t>mean(</a:t>
            </a:r>
            <a:r>
              <a:rPr lang="en-US" dirty="0" err="1"/>
              <a:t>d$GPA</a:t>
            </a:r>
            <a:r>
              <a:rPr lang="en-US" dirty="0"/>
              <a:t>)</a:t>
            </a:r>
          </a:p>
          <a:p>
            <a:r>
              <a:rPr lang="en-US" dirty="0" err="1"/>
              <a:t>d$name</a:t>
            </a:r>
            <a:r>
              <a:rPr lang="en-US" dirty="0"/>
              <a:t>[4]</a:t>
            </a:r>
          </a:p>
          <a:p>
            <a:r>
              <a:rPr lang="en-US" dirty="0"/>
              <a:t>d[[2]][4]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accessing data frames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23</a:t>
            </a:fld>
            <a:endParaRPr lang="fr-BE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 basic sequence of numbers</a:t>
            </a:r>
          </a:p>
          <a:p>
            <a:r>
              <a:rPr lang="en-US" dirty="0"/>
              <a:t>x = </a:t>
            </a:r>
            <a:r>
              <a:rPr lang="en-US" dirty="0" err="1"/>
              <a:t>seq</a:t>
            </a:r>
            <a:r>
              <a:rPr lang="en-US" dirty="0"/>
              <a:t>(-3, 3, </a:t>
            </a:r>
            <a:r>
              <a:rPr lang="en-US" dirty="0" err="1"/>
              <a:t>len</a:t>
            </a:r>
            <a:r>
              <a:rPr lang="en-US" dirty="0"/>
              <a:t>=1000)</a:t>
            </a:r>
          </a:p>
          <a:p>
            <a:r>
              <a:rPr lang="en-US" dirty="0"/>
              <a:t>z = x^2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Basic line plot</a:t>
            </a:r>
          </a:p>
          <a:p>
            <a:r>
              <a:rPr lang="en-US" dirty="0"/>
              <a:t>plot(z)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Histogram</a:t>
            </a:r>
          </a:p>
          <a:p>
            <a:r>
              <a:rPr lang="en-US" dirty="0" err="1"/>
              <a:t>hist</a:t>
            </a:r>
            <a:r>
              <a:rPr lang="en-US" dirty="0"/>
              <a:t>(z)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Scatter plot</a:t>
            </a:r>
          </a:p>
          <a:p>
            <a:r>
              <a:rPr lang="en-US" dirty="0"/>
              <a:t>plot(z, x)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Box plot</a:t>
            </a:r>
          </a:p>
          <a:p>
            <a:r>
              <a:rPr lang="en-US" dirty="0" err="1"/>
              <a:t>boxplot</a:t>
            </a:r>
            <a:r>
              <a:rPr lang="en-US" dirty="0"/>
              <a:t>(z)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24</a:t>
            </a:fld>
            <a:endParaRPr lang="fr-BE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25</a:t>
            </a:fld>
            <a:endParaRPr lang="fr-BE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24000" y="4121730"/>
            <a:ext cx="3240000" cy="25476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2000" y="4121730"/>
            <a:ext cx="3240000" cy="25476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524000" y="1241410"/>
            <a:ext cx="3240000" cy="25476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42000" y="1241410"/>
            <a:ext cx="3240000" cy="25476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ODBC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Making R and </a:t>
            </a:r>
            <a:r>
              <a:rPr lang="en-US" dirty="0" err="1"/>
              <a:t>MySQL</a:t>
            </a:r>
            <a:r>
              <a:rPr lang="en-US" dirty="0"/>
              <a:t> talk to one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26</a:t>
            </a:fld>
            <a:endParaRPr lang="fr-BE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ODBC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ODBC stands for Open </a:t>
            </a:r>
            <a:r>
              <a:rPr lang="en-US" dirty="0" err="1"/>
              <a:t>DataBase</a:t>
            </a:r>
            <a:r>
              <a:rPr lang="en-US" dirty="0"/>
              <a:t> Connectivity</a:t>
            </a:r>
          </a:p>
          <a:p>
            <a:endParaRPr lang="en-US" dirty="0"/>
          </a:p>
          <a:p>
            <a:r>
              <a:rPr lang="en-US" dirty="0"/>
              <a:t>It creates a "bridge" between a database (e.g., </a:t>
            </a:r>
            <a:r>
              <a:rPr lang="en-US" dirty="0" err="1"/>
              <a:t>MySQL</a:t>
            </a:r>
            <a:r>
              <a:rPr lang="en-US" dirty="0"/>
              <a:t>) and any language that can talk to an ODBC connection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27</a:t>
            </a:fld>
            <a:endParaRPr lang="fr-BE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/>
          <p:cNvSpPr/>
          <p:nvPr/>
        </p:nvSpPr>
        <p:spPr>
          <a:xfrm>
            <a:off x="0" y="6516052"/>
            <a:ext cx="9906000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C3433"/>
                </a:solidFill>
              </a:rPr>
              <a:t>Note : we will NOT use the R library called </a:t>
            </a:r>
            <a:r>
              <a:rPr lang="en-US" dirty="0" err="1">
                <a:solidFill>
                  <a:srgbClr val="CC3433"/>
                </a:solidFill>
              </a:rPr>
              <a:t>MySQL</a:t>
            </a:r>
            <a:r>
              <a:rPr lang="en-US" dirty="0">
                <a:solidFill>
                  <a:srgbClr val="CC3433"/>
                </a:solidFill>
              </a:rPr>
              <a:t>, which is full of bugs and not maintained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connect </a:t>
            </a:r>
            <a:r>
              <a:rPr lang="en-US" dirty="0" err="1"/>
              <a:t>MySQL</a:t>
            </a:r>
            <a:r>
              <a:rPr lang="en-US" dirty="0"/>
              <a:t> to…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28</a:t>
            </a:fld>
            <a:endParaRPr lang="fr-BE"/>
          </a:p>
        </p:txBody>
      </p:sp>
      <p:pic>
        <p:nvPicPr>
          <p:cNvPr id="3079" name="Picture 7" descr="C:\Users\User\Desktop\dat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4568" y="3068960"/>
            <a:ext cx="900000" cy="900000"/>
          </a:xfrm>
          <a:prstGeom prst="rect">
            <a:avLst/>
          </a:prstGeom>
          <a:noFill/>
        </p:spPr>
      </p:pic>
      <p:grpSp>
        <p:nvGrpSpPr>
          <p:cNvPr id="58" name="Group 57"/>
          <p:cNvGrpSpPr/>
          <p:nvPr/>
        </p:nvGrpSpPr>
        <p:grpSpPr>
          <a:xfrm>
            <a:off x="1514568" y="1220755"/>
            <a:ext cx="7578792" cy="1848204"/>
            <a:chOff x="1514568" y="1220755"/>
            <a:chExt cx="7578792" cy="1848204"/>
          </a:xfrm>
        </p:grpSpPr>
        <p:pic>
          <p:nvPicPr>
            <p:cNvPr id="3077" name="Picture 5" descr="C:\Users\User\Desktop\code_php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193360" y="1220755"/>
              <a:ext cx="900000" cy="900000"/>
            </a:xfrm>
            <a:prstGeom prst="rect">
              <a:avLst/>
            </a:prstGeom>
            <a:noFill/>
          </p:spPr>
        </p:pic>
        <p:cxnSp>
          <p:nvCxnSpPr>
            <p:cNvPr id="18" name="Elbow Connector 17"/>
            <p:cNvCxnSpPr>
              <a:stCxn id="3077" idx="1"/>
              <a:endCxn id="3079" idx="0"/>
            </p:cNvCxnSpPr>
            <p:nvPr/>
          </p:nvCxnSpPr>
          <p:spPr>
            <a:xfrm rot="10800000" flipV="1">
              <a:off x="1514568" y="1670754"/>
              <a:ext cx="6678792" cy="1398205"/>
            </a:xfrm>
            <a:prstGeom prst="bentConnector2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4016896" y="1662916"/>
              <a:ext cx="171072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otham Book" pitchFamily="2" charset="0"/>
                </a:rPr>
                <a:t>NATIVE CONNECTION</a:t>
              </a: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964568" y="3068960"/>
            <a:ext cx="7128792" cy="1153916"/>
            <a:chOff x="1964568" y="3068960"/>
            <a:chExt cx="7128792" cy="1153916"/>
          </a:xfrm>
        </p:grpSpPr>
        <p:pic>
          <p:nvPicPr>
            <p:cNvPr id="3078" name="Picture 6" descr="C:\Users\User\Desktop\code_cplusplus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193360" y="3068960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21" name="Picture 8" descr="C:\Users\User\Desktop\data_connection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476936" y="3068960"/>
              <a:ext cx="900000" cy="900000"/>
            </a:xfrm>
            <a:prstGeom prst="rect">
              <a:avLst/>
            </a:prstGeom>
            <a:noFill/>
          </p:spPr>
        </p:pic>
        <p:cxnSp>
          <p:nvCxnSpPr>
            <p:cNvPr id="32" name="Straight Arrow Connector 31"/>
            <p:cNvCxnSpPr>
              <a:stCxn id="21" idx="3"/>
              <a:endCxn id="3078" idx="1"/>
            </p:cNvCxnSpPr>
            <p:nvPr/>
          </p:nvCxnSpPr>
          <p:spPr>
            <a:xfrm>
              <a:off x="4376936" y="3518960"/>
              <a:ext cx="3816424" cy="0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3154746" y="3968960"/>
              <a:ext cx="1438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otham Book" pitchFamily="2" charset="0"/>
                </a:rPr>
                <a:t>CONNECTOR/C++</a:t>
              </a:r>
            </a:p>
          </p:txBody>
        </p:sp>
        <p:cxnSp>
          <p:nvCxnSpPr>
            <p:cNvPr id="52" name="Straight Arrow Connector 51"/>
            <p:cNvCxnSpPr>
              <a:stCxn id="3079" idx="3"/>
              <a:endCxn id="21" idx="1"/>
            </p:cNvCxnSpPr>
            <p:nvPr/>
          </p:nvCxnSpPr>
          <p:spPr>
            <a:xfrm>
              <a:off x="1964568" y="3518960"/>
              <a:ext cx="1512368" cy="0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1514568" y="3968960"/>
            <a:ext cx="7578792" cy="2054116"/>
            <a:chOff x="1514568" y="3968960"/>
            <a:chExt cx="7578792" cy="2054116"/>
          </a:xfrm>
        </p:grpSpPr>
        <p:pic>
          <p:nvPicPr>
            <p:cNvPr id="38" name="Picture 8" descr="C:\Users\User\Desktop\data_connection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476936" y="4869160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3081" name="Picture 9" descr="C:\Users\User\Desktop\code_ruby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8193360" y="4869160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3082" name="Picture 10" descr="C:\Users\User\Desktop\code_add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835148" y="4869160"/>
              <a:ext cx="900000" cy="900000"/>
            </a:xfrm>
            <a:prstGeom prst="rect">
              <a:avLst/>
            </a:prstGeom>
            <a:noFill/>
          </p:spPr>
        </p:pic>
        <p:cxnSp>
          <p:nvCxnSpPr>
            <p:cNvPr id="41" name="Straight Arrow Connector 40"/>
            <p:cNvCxnSpPr>
              <a:stCxn id="3082" idx="3"/>
              <a:endCxn id="3081" idx="1"/>
            </p:cNvCxnSpPr>
            <p:nvPr/>
          </p:nvCxnSpPr>
          <p:spPr>
            <a:xfrm>
              <a:off x="6735148" y="5319160"/>
              <a:ext cx="1458212" cy="0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8" idx="3"/>
              <a:endCxn id="3082" idx="1"/>
            </p:cNvCxnSpPr>
            <p:nvPr/>
          </p:nvCxnSpPr>
          <p:spPr>
            <a:xfrm>
              <a:off x="4376936" y="5319160"/>
              <a:ext cx="1458212" cy="0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17"/>
            <p:cNvCxnSpPr>
              <a:stCxn id="38" idx="1"/>
              <a:endCxn id="3079" idx="2"/>
            </p:cNvCxnSpPr>
            <p:nvPr/>
          </p:nvCxnSpPr>
          <p:spPr>
            <a:xfrm rot="10800000">
              <a:off x="1514568" y="3968960"/>
              <a:ext cx="1962368" cy="1350200"/>
            </a:xfrm>
            <a:prstGeom prst="bentConnector2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080665" y="5769160"/>
              <a:ext cx="15824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otham Book" pitchFamily="2" charset="0"/>
                </a:rPr>
                <a:t>CONNECTOR/ODBC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690968" y="5769160"/>
              <a:ext cx="125867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otham Book" pitchFamily="2" charset="0"/>
                </a:rPr>
                <a:t>ODBC LIBRARY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</a:t>
            </a:r>
            <a:r>
              <a:rPr lang="en-US" dirty="0" err="1"/>
              <a:t>MySQL</a:t>
            </a:r>
            <a:endParaRPr lang="en-US" dirty="0"/>
          </a:p>
          <a:p>
            <a:pPr lvl="1"/>
            <a:r>
              <a:rPr lang="en-US" dirty="0"/>
              <a:t>Download ODBC Driver for </a:t>
            </a:r>
            <a:r>
              <a:rPr lang="en-US" dirty="0" err="1"/>
              <a:t>MySQL</a:t>
            </a:r>
            <a:r>
              <a:rPr lang="en-US" dirty="0"/>
              <a:t> (Connector/ODBC)</a:t>
            </a:r>
          </a:p>
          <a:p>
            <a:pPr lvl="1"/>
            <a:r>
              <a:rPr lang="en-US" dirty="0"/>
              <a:t>Install it</a:t>
            </a:r>
          </a:p>
          <a:p>
            <a:pPr lvl="1"/>
            <a:r>
              <a:rPr lang="en-US" dirty="0"/>
              <a:t>Create and name an ODBC connection (or channel/data source)</a:t>
            </a:r>
            <a:br>
              <a:rPr lang="en-US" dirty="0"/>
            </a:br>
            <a:r>
              <a:rPr lang="en-US" dirty="0"/>
              <a:t>See next slides</a:t>
            </a:r>
          </a:p>
          <a:p>
            <a:endParaRPr lang="en-US" dirty="0"/>
          </a:p>
          <a:p>
            <a:r>
              <a:rPr lang="en-US" dirty="0"/>
              <a:t>For R</a:t>
            </a:r>
          </a:p>
          <a:p>
            <a:pPr lvl="1"/>
            <a:r>
              <a:rPr lang="en-US" dirty="0"/>
              <a:t>Install the "RODBC" library</a:t>
            </a:r>
          </a:p>
          <a:p>
            <a:pPr lvl="1"/>
            <a:r>
              <a:rPr lang="en-US" dirty="0"/>
              <a:t>Connect to the ODBC connection (or channel)</a:t>
            </a:r>
          </a:p>
          <a:p>
            <a:pPr lvl="1"/>
            <a:r>
              <a:rPr lang="en-US" dirty="0"/>
              <a:t>Run queries</a:t>
            </a:r>
          </a:p>
          <a:p>
            <a:pPr lvl="1"/>
            <a:r>
              <a:rPr lang="en-US" dirty="0">
                <a:solidFill>
                  <a:srgbClr val="CC3433"/>
                </a:solidFill>
              </a:rPr>
              <a:t>On Windows, make sure that </a:t>
            </a:r>
            <a:r>
              <a:rPr lang="en-US" dirty="0" err="1">
                <a:solidFill>
                  <a:srgbClr val="CC3433"/>
                </a:solidFill>
              </a:rPr>
              <a:t>MySQL</a:t>
            </a:r>
            <a:r>
              <a:rPr lang="en-US" dirty="0">
                <a:solidFill>
                  <a:srgbClr val="CC3433"/>
                </a:solidFill>
              </a:rPr>
              <a:t>, the Connector/ODBC, and R are all 32-bit or 64-bit applications. Do not mix and match</a:t>
            </a:r>
          </a:p>
          <a:p>
            <a:endParaRPr lang="en-US" dirty="0"/>
          </a:p>
          <a:p>
            <a:r>
              <a:rPr lang="en-US" dirty="0"/>
              <a:t>Great resources :</a:t>
            </a:r>
          </a:p>
          <a:p>
            <a:pPr lvl="1"/>
            <a:r>
              <a:rPr lang="en-US" sz="1600" dirty="0"/>
              <a:t>http://cran.r-project.org/web/packages/RODBC/vignettes/RODBC.pdf</a:t>
            </a:r>
          </a:p>
          <a:p>
            <a:pPr lvl="1"/>
            <a:r>
              <a:rPr lang="en-US" sz="1600" dirty="0"/>
              <a:t>http://www.joyofdata.de/blog/make-r-talk-to-mysql-on-windows/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29</a:t>
            </a:fld>
            <a:endParaRPr lang="fr-B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Session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</a:t>
            </a:fld>
            <a:endParaRPr lang="fr-BE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ODBC data source manager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495300" y="1046163"/>
            <a:ext cx="8915400" cy="5014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30</a:t>
            </a:fld>
            <a:endParaRPr lang="fr-BE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ODBC connection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495300" y="1046163"/>
            <a:ext cx="8915400" cy="5014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31</a:t>
            </a:fld>
            <a:endParaRPr lang="fr-BE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it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447925" y="1096169"/>
            <a:ext cx="5010150" cy="491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32</a:t>
            </a:fld>
            <a:endParaRPr lang="fr-BE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Install the RODBC package (</a:t>
            </a: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required just once!!!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dirty="0" err="1">
                <a:solidFill>
                  <a:srgbClr val="CC3433"/>
                </a:solidFill>
              </a:rPr>
              <a:t>install.packages</a:t>
            </a:r>
            <a:r>
              <a:rPr lang="en-US" dirty="0"/>
              <a:t>("RODBC")</a:t>
            </a:r>
          </a:p>
          <a:p>
            <a:r>
              <a:rPr lang="en-US" dirty="0"/>
              <a:t> </a:t>
            </a:r>
          </a:p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</a:rPr>
              <a:t># Load the package</a:t>
            </a:r>
          </a:p>
          <a:p>
            <a:r>
              <a:rPr lang="en-US" dirty="0">
                <a:solidFill>
                  <a:srgbClr val="CC3433"/>
                </a:solidFill>
              </a:rPr>
              <a:t>library</a:t>
            </a:r>
            <a:r>
              <a:rPr lang="en-US" dirty="0"/>
              <a:t>(RODBC)</a:t>
            </a:r>
          </a:p>
          <a:p>
            <a:r>
              <a:rPr lang="en-US" dirty="0"/>
              <a:t> </a:t>
            </a:r>
          </a:p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</a:rPr>
              <a:t># Connect to you new data source</a:t>
            </a:r>
          </a:p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</a:rPr>
              <a:t># Mine is “mysql_odbc_64”, with “root”/”” for credentials</a:t>
            </a:r>
          </a:p>
          <a:p>
            <a:r>
              <a:rPr lang="en-US" dirty="0"/>
              <a:t>db = </a:t>
            </a:r>
            <a:r>
              <a:rPr lang="en-US" dirty="0" err="1">
                <a:solidFill>
                  <a:srgbClr val="CC3433"/>
                </a:solidFill>
              </a:rPr>
              <a:t>odbcConnect</a:t>
            </a:r>
            <a:r>
              <a:rPr lang="en-US" dirty="0"/>
              <a:t>("mysql_server_64", </a:t>
            </a:r>
            <a:r>
              <a:rPr lang="en-US" dirty="0" err="1"/>
              <a:t>uid</a:t>
            </a:r>
            <a:r>
              <a:rPr lang="en-US" dirty="0"/>
              <a:t>="root", </a:t>
            </a:r>
            <a:r>
              <a:rPr lang="en-US" dirty="0" err="1"/>
              <a:t>pwd</a:t>
            </a:r>
            <a:r>
              <a:rPr lang="en-US" dirty="0"/>
              <a:t>="")</a:t>
            </a:r>
          </a:p>
          <a:p>
            <a:endParaRPr lang="en-US" dirty="0"/>
          </a:p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</a:rPr>
              <a:t># Load the first 1000 rows of a table into a data frame</a:t>
            </a:r>
          </a:p>
          <a:p>
            <a:r>
              <a:rPr lang="en-US" dirty="0"/>
              <a:t>query = "SELECT * FROM </a:t>
            </a:r>
            <a:r>
              <a:rPr lang="en-US" dirty="0" err="1"/>
              <a:t>ma_charity_small.acts</a:t>
            </a:r>
            <a:r>
              <a:rPr lang="en-US" dirty="0"/>
              <a:t> LIMIT 1000"</a:t>
            </a:r>
          </a:p>
          <a:p>
            <a:r>
              <a:rPr lang="en-US" dirty="0" err="1"/>
              <a:t>df</a:t>
            </a:r>
            <a:r>
              <a:rPr lang="en-US" dirty="0"/>
              <a:t> = </a:t>
            </a:r>
            <a:r>
              <a:rPr lang="en-US" dirty="0" err="1">
                <a:solidFill>
                  <a:srgbClr val="CC3433"/>
                </a:solidFill>
              </a:rPr>
              <a:t>sqlQuery</a:t>
            </a:r>
            <a:r>
              <a:rPr lang="en-US" dirty="0"/>
              <a:t>(db, query)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If embedded in a function, use print(head(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)) instead</a:t>
            </a:r>
          </a:p>
          <a:p>
            <a:r>
              <a:rPr lang="en-US" dirty="0">
                <a:solidFill>
                  <a:srgbClr val="CC3433"/>
                </a:solidFill>
              </a:rPr>
              <a:t>head</a:t>
            </a:r>
            <a:r>
              <a:rPr lang="en-US" dirty="0"/>
              <a:t>(</a:t>
            </a:r>
            <a:r>
              <a:rPr lang="en-US" dirty="0" err="1"/>
              <a:t>df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</a:p>
          <a:p>
            <a:r>
              <a:rPr lang="en-US" sz="2100" dirty="0">
                <a:solidFill>
                  <a:schemeClr val="bg1">
                    <a:lumMod val="50000"/>
                  </a:schemeClr>
                </a:solidFill>
              </a:rPr>
              <a:t># Close the connection</a:t>
            </a:r>
          </a:p>
          <a:p>
            <a:r>
              <a:rPr lang="en-US" dirty="0" err="1">
                <a:solidFill>
                  <a:srgbClr val="CC3433"/>
                </a:solidFill>
              </a:rPr>
              <a:t>odbcClose</a:t>
            </a:r>
            <a:r>
              <a:rPr lang="en-US" dirty="0"/>
              <a:t>(db)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magic happens…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33</a:t>
            </a:fld>
            <a:endParaRPr lang="fr-BE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</a:t>
            </a:r>
            <a:r>
              <a:rPr lang="en-US" dirty="0" err="1"/>
              <a:t>ans</a:t>
            </a:r>
            <a:r>
              <a:rPr lang="en-US" dirty="0"/>
              <a:t> tricks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34</a:t>
            </a:fld>
            <a:endParaRPr lang="fr-BE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Size of test</a:t>
            </a:r>
          </a:p>
          <a:p>
            <a:r>
              <a:rPr lang="en-US" dirty="0"/>
              <a:t>N = 30000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Without pre-allocating memory</a:t>
            </a:r>
          </a:p>
          <a:p>
            <a:r>
              <a:rPr lang="en-US" dirty="0" err="1"/>
              <a:t>start_at</a:t>
            </a:r>
            <a:r>
              <a:rPr lang="en-US" dirty="0"/>
              <a:t> = </a:t>
            </a:r>
            <a:r>
              <a:rPr lang="en-US" dirty="0" err="1">
                <a:solidFill>
                  <a:srgbClr val="CC3433"/>
                </a:solidFill>
              </a:rPr>
              <a:t>proc.time</a:t>
            </a:r>
            <a:r>
              <a:rPr lang="en-US" dirty="0">
                <a:solidFill>
                  <a:srgbClr val="CC3433"/>
                </a:solidFill>
              </a:rPr>
              <a:t>()</a:t>
            </a:r>
          </a:p>
          <a:p>
            <a:r>
              <a:rPr lang="en-US" dirty="0"/>
              <a:t>x = vector()</a:t>
            </a:r>
          </a:p>
          <a:p>
            <a:r>
              <a:rPr lang="en-US" dirty="0">
                <a:solidFill>
                  <a:srgbClr val="CC3433"/>
                </a:solidFill>
              </a:rPr>
              <a:t>for</a:t>
            </a:r>
            <a:r>
              <a:rPr lang="en-US" dirty="0"/>
              <a:t> (i </a:t>
            </a:r>
            <a:r>
              <a:rPr lang="en-US" dirty="0">
                <a:solidFill>
                  <a:srgbClr val="CC3433"/>
                </a:solidFill>
              </a:rPr>
              <a:t>in</a:t>
            </a:r>
            <a:r>
              <a:rPr lang="en-US" dirty="0"/>
              <a:t> 1:N) {</a:t>
            </a:r>
          </a:p>
          <a:p>
            <a:r>
              <a:rPr lang="en-US" dirty="0"/>
              <a:t>   x[i] = i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print(</a:t>
            </a:r>
            <a:r>
              <a:rPr lang="en-US" dirty="0" err="1"/>
              <a:t>proc.time</a:t>
            </a:r>
            <a:r>
              <a:rPr lang="en-US" dirty="0"/>
              <a:t>() - </a:t>
            </a:r>
            <a:r>
              <a:rPr lang="en-US" dirty="0" err="1"/>
              <a:t>start_at</a:t>
            </a:r>
            <a:r>
              <a:rPr lang="en-US" dirty="0"/>
              <a:t>)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Pre-allocating memory makes a world of difference</a:t>
            </a:r>
          </a:p>
          <a:p>
            <a:r>
              <a:rPr lang="en-US" dirty="0" err="1"/>
              <a:t>start_at</a:t>
            </a:r>
            <a:r>
              <a:rPr lang="en-US" dirty="0"/>
              <a:t> = </a:t>
            </a:r>
            <a:r>
              <a:rPr lang="en-US" dirty="0" err="1"/>
              <a:t>proc.time</a:t>
            </a:r>
            <a:r>
              <a:rPr lang="en-US" dirty="0"/>
              <a:t>()</a:t>
            </a:r>
          </a:p>
          <a:p>
            <a:r>
              <a:rPr lang="en-US" dirty="0"/>
              <a:t>x = vector(length = N)</a:t>
            </a:r>
          </a:p>
          <a:p>
            <a:r>
              <a:rPr lang="en-US" dirty="0"/>
              <a:t>for (i in 1:N) {</a:t>
            </a:r>
          </a:p>
          <a:p>
            <a:r>
              <a:rPr lang="en-US" dirty="0"/>
              <a:t>   x[i] = i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print(</a:t>
            </a:r>
            <a:r>
              <a:rPr lang="en-US" dirty="0" err="1"/>
              <a:t>proc.time</a:t>
            </a:r>
            <a:r>
              <a:rPr lang="en-US" dirty="0"/>
              <a:t>() - </a:t>
            </a:r>
            <a:r>
              <a:rPr lang="en-US" dirty="0" err="1"/>
              <a:t>start_at</a:t>
            </a:r>
            <a:r>
              <a:rPr lang="en-US" dirty="0"/>
              <a:t>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Pre-allocating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35</a:t>
            </a:fld>
            <a:endParaRPr lang="fr-BE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Function to change and assign values</a:t>
            </a:r>
          </a:p>
          <a:p>
            <a:r>
              <a:rPr lang="en-US" dirty="0" err="1"/>
              <a:t>changevalues</a:t>
            </a:r>
            <a:r>
              <a:rPr lang="en-US" dirty="0"/>
              <a:t> = function() {</a:t>
            </a:r>
          </a:p>
          <a:p>
            <a:r>
              <a:rPr lang="en-US" dirty="0"/>
              <a:t>   a = 10</a:t>
            </a:r>
          </a:p>
          <a:p>
            <a:r>
              <a:rPr lang="en-US" dirty="0"/>
              <a:t>   b &lt;- 10</a:t>
            </a:r>
          </a:p>
          <a:p>
            <a:r>
              <a:rPr lang="en-US" dirty="0"/>
              <a:t>   c &lt;&lt;- 10</a:t>
            </a:r>
          </a:p>
          <a:p>
            <a:r>
              <a:rPr lang="en-US" dirty="0"/>
              <a:t>   d &lt;&lt;- 10</a:t>
            </a:r>
          </a:p>
          <a:p>
            <a:r>
              <a:rPr lang="en-US" dirty="0"/>
              <a:t>   e = 10 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Initialize</a:t>
            </a:r>
          </a:p>
          <a:p>
            <a:r>
              <a:rPr lang="en-US" dirty="0"/>
              <a:t>a = 1</a:t>
            </a:r>
          </a:p>
          <a:p>
            <a:r>
              <a:rPr lang="en-US" dirty="0"/>
              <a:t>b = 1</a:t>
            </a:r>
          </a:p>
          <a:p>
            <a:r>
              <a:rPr lang="en-US" dirty="0"/>
              <a:t>c = 1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Execute function</a:t>
            </a:r>
          </a:p>
          <a:p>
            <a:r>
              <a:rPr lang="en-US" dirty="0" err="1"/>
              <a:t>changevalues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Show the changes (the last call will generate an error)</a:t>
            </a:r>
          </a:p>
          <a:p>
            <a:r>
              <a:rPr lang="en-US" dirty="0"/>
              <a:t>print(a)</a:t>
            </a:r>
          </a:p>
          <a:p>
            <a:r>
              <a:rPr lang="en-US" dirty="0"/>
              <a:t>print(b)</a:t>
            </a:r>
          </a:p>
          <a:p>
            <a:r>
              <a:rPr lang="en-US" dirty="0"/>
              <a:t>print(c)</a:t>
            </a:r>
          </a:p>
          <a:p>
            <a:r>
              <a:rPr lang="en-US" dirty="0"/>
              <a:t>print(d)</a:t>
            </a:r>
          </a:p>
          <a:p>
            <a:r>
              <a:rPr lang="en-US" dirty="0"/>
              <a:t>print(e)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happens in Vegas/a function…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36</a:t>
            </a:fld>
            <a:endParaRPr lang="fr-BE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That’s all folks 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 </a:t>
            </a:r>
            <a:r>
              <a:rPr lang="en-US" dirty="0" err="1"/>
              <a:t>RStudio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is free statistical software</a:t>
            </a:r>
          </a:p>
          <a:p>
            <a:endParaRPr lang="en-US" dirty="0"/>
          </a:p>
          <a:p>
            <a:r>
              <a:rPr lang="en-US" dirty="0"/>
              <a:t>R is a programming language</a:t>
            </a:r>
          </a:p>
          <a:p>
            <a:pPr lvl="1"/>
            <a:r>
              <a:rPr lang="en-US" dirty="0"/>
              <a:t>Highly </a:t>
            </a:r>
            <a:r>
              <a:rPr lang="en-US" b="1" dirty="0"/>
              <a:t>extendable</a:t>
            </a:r>
            <a:r>
              <a:rPr lang="en-US" dirty="0"/>
              <a:t>. Users can write functions and easily add software libraries to R</a:t>
            </a:r>
          </a:p>
          <a:p>
            <a:pPr lvl="1"/>
            <a:r>
              <a:rPr lang="en-US" b="1" dirty="0"/>
              <a:t>Interactive</a:t>
            </a:r>
            <a:r>
              <a:rPr lang="en-US" dirty="0"/>
              <a:t>.  You type what you want and get out the corresponding results</a:t>
            </a:r>
          </a:p>
          <a:p>
            <a:endParaRPr lang="en-US" dirty="0"/>
          </a:p>
          <a:p>
            <a:r>
              <a:rPr lang="en-US" dirty="0" err="1"/>
              <a:t>RStudio</a:t>
            </a:r>
            <a:r>
              <a:rPr lang="en-US" dirty="0"/>
              <a:t> is a freely available IDE</a:t>
            </a:r>
          </a:p>
          <a:p>
            <a:pPr lvl="1"/>
            <a:r>
              <a:rPr lang="en-US" dirty="0"/>
              <a:t>Integrated Development Editor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</a:t>
            </a:fld>
            <a:endParaRPr lang="fr-B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495300" y="1236544"/>
            <a:ext cx="8915400" cy="463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</a:t>
            </a:fld>
            <a:endParaRPr lang="fr-B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Help about a specific function</a:t>
            </a:r>
          </a:p>
          <a:p>
            <a:r>
              <a:rPr lang="en-US" dirty="0"/>
              <a:t>Help(lm)</a:t>
            </a:r>
          </a:p>
          <a:p>
            <a:r>
              <a:rPr lang="en-US" dirty="0"/>
              <a:t>?lm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Help related to a specific keyword</a:t>
            </a:r>
          </a:p>
          <a:p>
            <a:r>
              <a:rPr lang="en-US" dirty="0"/>
              <a:t>??logarithm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</a:t>
            </a:fld>
            <a:endParaRPr lang="fr-B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R operates on data structures, "containers"  that hold data. Common R data structures:</a:t>
            </a:r>
          </a:p>
          <a:p>
            <a:endParaRPr lang="en-US" b="1" dirty="0"/>
          </a:p>
          <a:p>
            <a:r>
              <a:rPr lang="en-US" b="1" dirty="0"/>
              <a:t>Vectors</a:t>
            </a:r>
            <a:endParaRPr lang="en-US" dirty="0"/>
          </a:p>
          <a:p>
            <a:pPr lvl="1"/>
            <a:r>
              <a:rPr lang="en-US" dirty="0"/>
              <a:t>A sequence of numerical, character, factor, or logical data</a:t>
            </a:r>
          </a:p>
          <a:p>
            <a:pPr lvl="1"/>
            <a:r>
              <a:rPr lang="en-US" dirty="0"/>
              <a:t>Note that a single value is internally managed as a vector of length 1</a:t>
            </a:r>
          </a:p>
          <a:p>
            <a:endParaRPr lang="en-US" dirty="0"/>
          </a:p>
          <a:p>
            <a:r>
              <a:rPr lang="en-US" b="1" dirty="0"/>
              <a:t>Matrices</a:t>
            </a:r>
          </a:p>
          <a:p>
            <a:pPr lvl="1"/>
            <a:r>
              <a:rPr lang="en-US" dirty="0"/>
              <a:t>Multi-dimensional collection of vectors of the same type</a:t>
            </a:r>
          </a:p>
          <a:p>
            <a:endParaRPr lang="en-US" dirty="0"/>
          </a:p>
          <a:p>
            <a:r>
              <a:rPr lang="en-US" b="1" dirty="0"/>
              <a:t>Lists</a:t>
            </a:r>
          </a:p>
          <a:p>
            <a:pPr lvl="1"/>
            <a:r>
              <a:rPr lang="en-US" dirty="0"/>
              <a:t>A multi-dimensional collection of… data structures</a:t>
            </a:r>
          </a:p>
          <a:p>
            <a:endParaRPr lang="en-US" dirty="0"/>
          </a:p>
          <a:p>
            <a:r>
              <a:rPr lang="en-US" b="1" dirty="0"/>
              <a:t>Data frames</a:t>
            </a:r>
          </a:p>
          <a:p>
            <a:pPr lvl="1"/>
            <a:r>
              <a:rPr lang="en-US" dirty="0"/>
              <a:t>A specific type of list containing only vectors of identical length, but possibly of different types (inbreed between matrix and list)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7</a:t>
            </a:fld>
            <a:endParaRPr lang="fr-B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Concatenate values</a:t>
            </a:r>
          </a:p>
          <a:p>
            <a:r>
              <a:rPr lang="en-US" dirty="0">
                <a:solidFill>
                  <a:srgbClr val="CC3433"/>
                </a:solidFill>
              </a:rPr>
              <a:t>c</a:t>
            </a:r>
            <a:r>
              <a:rPr lang="en-US" dirty="0"/>
              <a:t>(1, 2, 3)</a:t>
            </a:r>
          </a:p>
          <a:p>
            <a:r>
              <a:rPr lang="en-US" dirty="0"/>
              <a:t>c("one", "two", "three")</a:t>
            </a:r>
          </a:p>
          <a:p>
            <a:r>
              <a:rPr lang="en-US" dirty="0"/>
              <a:t>c(TRUE, FALSE, TRUE)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 sequence (long and short forms,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with options)</a:t>
            </a:r>
          </a:p>
          <a:p>
            <a:r>
              <a:rPr lang="en-US" dirty="0" err="1">
                <a:solidFill>
                  <a:srgbClr val="CC3433"/>
                </a:solidFill>
              </a:rPr>
              <a:t>seq</a:t>
            </a:r>
            <a:r>
              <a:rPr lang="en-US" dirty="0"/>
              <a:t>(1, 10)</a:t>
            </a:r>
          </a:p>
          <a:p>
            <a:r>
              <a:rPr lang="en-US" dirty="0"/>
              <a:t>1:10</a:t>
            </a:r>
          </a:p>
          <a:p>
            <a:r>
              <a:rPr lang="en-US" dirty="0" err="1"/>
              <a:t>seq</a:t>
            </a:r>
            <a:r>
              <a:rPr lang="en-US" dirty="0"/>
              <a:t>(0, 1000, </a:t>
            </a:r>
            <a:r>
              <a:rPr lang="en-US" dirty="0">
                <a:solidFill>
                  <a:srgbClr val="CC3433"/>
                </a:solidFill>
              </a:rPr>
              <a:t>by</a:t>
            </a:r>
            <a:r>
              <a:rPr lang="en-US" dirty="0"/>
              <a:t> = 7)</a:t>
            </a:r>
          </a:p>
          <a:p>
            <a:r>
              <a:rPr lang="en-US" dirty="0" err="1"/>
              <a:t>seq</a:t>
            </a:r>
            <a:r>
              <a:rPr lang="en-US" dirty="0"/>
              <a:t>(1, 10, </a:t>
            </a:r>
            <a:r>
              <a:rPr lang="en-US" dirty="0" err="1">
                <a:solidFill>
                  <a:srgbClr val="CC3433"/>
                </a:solidFill>
              </a:rPr>
              <a:t>len</a:t>
            </a:r>
            <a:r>
              <a:rPr lang="en-US" dirty="0"/>
              <a:t> = 200)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Repeat values</a:t>
            </a:r>
          </a:p>
          <a:p>
            <a:r>
              <a:rPr lang="en-US" dirty="0">
                <a:solidFill>
                  <a:srgbClr val="CC3433"/>
                </a:solidFill>
              </a:rPr>
              <a:t>rep</a:t>
            </a:r>
            <a:r>
              <a:rPr lang="en-US" dirty="0"/>
              <a:t>("yes", 10)</a:t>
            </a:r>
          </a:p>
          <a:p>
            <a:r>
              <a:rPr lang="en-US" dirty="0"/>
              <a:t>rep(1:3, 10)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vectors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8</a:t>
            </a:fld>
            <a:endParaRPr lang="fr-B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These are equivalent (I prefer the first)</a:t>
            </a:r>
          </a:p>
          <a:p>
            <a:r>
              <a:rPr lang="en-US" dirty="0"/>
              <a:t>x </a:t>
            </a:r>
            <a:r>
              <a:rPr lang="en-US" dirty="0">
                <a:solidFill>
                  <a:srgbClr val="CC3433"/>
                </a:solidFill>
              </a:rPr>
              <a:t>=</a:t>
            </a:r>
            <a:r>
              <a:rPr lang="en-US" dirty="0"/>
              <a:t> 10</a:t>
            </a:r>
          </a:p>
          <a:p>
            <a:r>
              <a:rPr lang="en-US" dirty="0"/>
              <a:t>x </a:t>
            </a:r>
            <a:r>
              <a:rPr lang="en-US" dirty="0">
                <a:solidFill>
                  <a:srgbClr val="CC3433"/>
                </a:solidFill>
              </a:rPr>
              <a:t>&lt;-</a:t>
            </a:r>
            <a:r>
              <a:rPr lang="en-US" dirty="0"/>
              <a:t> 10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is slightly different (cf. scope)</a:t>
            </a:r>
          </a:p>
          <a:p>
            <a:r>
              <a:rPr lang="en-US" dirty="0"/>
              <a:t>x </a:t>
            </a:r>
            <a:r>
              <a:rPr lang="en-US" dirty="0">
                <a:solidFill>
                  <a:srgbClr val="CC3433"/>
                </a:solidFill>
              </a:rPr>
              <a:t>&lt;&lt;-</a:t>
            </a:r>
            <a:r>
              <a:rPr lang="en-US" dirty="0"/>
              <a:t> 10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3 examples...</a:t>
            </a:r>
          </a:p>
          <a:p>
            <a:r>
              <a:rPr lang="en-US" dirty="0"/>
              <a:t>x = </a:t>
            </a:r>
            <a:r>
              <a:rPr lang="en-US" dirty="0" err="1"/>
              <a:t>seq</a:t>
            </a:r>
            <a:r>
              <a:rPr lang="en-US" dirty="0"/>
              <a:t>(1, 100)</a:t>
            </a:r>
          </a:p>
          <a:p>
            <a:endParaRPr lang="en-US" dirty="0"/>
          </a:p>
          <a:p>
            <a:r>
              <a:rPr lang="en-US" dirty="0"/>
              <a:t>a = 1:10</a:t>
            </a:r>
          </a:p>
          <a:p>
            <a:r>
              <a:rPr lang="en-US" dirty="0"/>
              <a:t>b = 9:1</a:t>
            </a:r>
          </a:p>
          <a:p>
            <a:r>
              <a:rPr lang="en-US" dirty="0"/>
              <a:t>x = c(a, b)</a:t>
            </a:r>
          </a:p>
          <a:p>
            <a:endParaRPr lang="en-US" dirty="0"/>
          </a:p>
          <a:p>
            <a:r>
              <a:rPr lang="en-US" dirty="0"/>
              <a:t>x = rep(c(1, rep(0, 9)), 10)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Assigning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9</a:t>
            </a:fld>
            <a:endParaRPr lang="fr-B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 mod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 model</Template>
  <TotalTime>1772</TotalTime>
  <Words>2201</Words>
  <Application>Microsoft Office PowerPoint</Application>
  <PresentationFormat>A4 Paper (210x297 mm)</PresentationFormat>
  <Paragraphs>410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Code New Roman</vt:lpstr>
      <vt:lpstr>Gotham Medium</vt:lpstr>
      <vt:lpstr>Courier New</vt:lpstr>
      <vt:lpstr>Arial</vt:lpstr>
      <vt:lpstr>Gotham Book</vt:lpstr>
      <vt:lpstr>Times New Roman</vt:lpstr>
      <vt:lpstr>Calibri</vt:lpstr>
      <vt:lpstr>Slide model</vt:lpstr>
      <vt:lpstr>Marketing Analytics</vt:lpstr>
      <vt:lpstr>Agenda</vt:lpstr>
      <vt:lpstr>R</vt:lpstr>
      <vt:lpstr>What is R? RStudio?</vt:lpstr>
      <vt:lpstr>RStudio</vt:lpstr>
      <vt:lpstr>Get help</vt:lpstr>
      <vt:lpstr>Data structures</vt:lpstr>
      <vt:lpstr>Creating vectors</vt:lpstr>
      <vt:lpstr>Assigning variables</vt:lpstr>
      <vt:lpstr>Operations</vt:lpstr>
      <vt:lpstr>Accessing elements in a vector</vt:lpstr>
      <vt:lpstr>Console versus .R files</vt:lpstr>
      <vt:lpstr>Functions</vt:lpstr>
      <vt:lpstr>Example of a simple function</vt:lpstr>
      <vt:lpstr>Example of a more complex function</vt:lpstr>
      <vt:lpstr>Calling a function with parameters</vt:lpstr>
      <vt:lpstr>On naming function</vt:lpstr>
      <vt:lpstr>Multidimensional data structures</vt:lpstr>
      <vt:lpstr>Creating and accessing matrices</vt:lpstr>
      <vt:lpstr>Manipulating matrices</vt:lpstr>
      <vt:lpstr>Creating and accessing lists</vt:lpstr>
      <vt:lpstr>Creating and accessing lists</vt:lpstr>
      <vt:lpstr>Creating and accessing data frames</vt:lpstr>
      <vt:lpstr>Plotting data</vt:lpstr>
      <vt:lpstr>Plotting data</vt:lpstr>
      <vt:lpstr>ODBC</vt:lpstr>
      <vt:lpstr>ODBC</vt:lpstr>
      <vt:lpstr>How to connect MySQL to…</vt:lpstr>
      <vt:lpstr>Installation steps</vt:lpstr>
      <vt:lpstr>Find the ODBC data source manager</vt:lpstr>
      <vt:lpstr>Create an ODBC connection</vt:lpstr>
      <vt:lpstr>Configure it</vt:lpstr>
      <vt:lpstr>And then, magic happens…</vt:lpstr>
      <vt:lpstr>Tips ans tricks</vt:lpstr>
      <vt:lpstr>Pre-allocating memory</vt:lpstr>
      <vt:lpstr>What happens in Vegas/a function…</vt:lpstr>
      <vt:lpstr>That’s all folks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Arnaud De Bruyn</dc:creator>
  <cp:lastModifiedBy>Arnaud De Bruyn</cp:lastModifiedBy>
  <cp:revision>40</cp:revision>
  <dcterms:created xsi:type="dcterms:W3CDTF">2015-01-09T07:44:21Z</dcterms:created>
  <dcterms:modified xsi:type="dcterms:W3CDTF">2021-01-11T09:29:01Z</dcterms:modified>
</cp:coreProperties>
</file>

<file path=docProps/thumbnail.jpeg>
</file>